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84" r:id="rId11"/>
    <p:sldId id="265" r:id="rId12"/>
    <p:sldId id="285" r:id="rId13"/>
    <p:sldId id="267" r:id="rId14"/>
    <p:sldId id="268" r:id="rId15"/>
    <p:sldId id="269" r:id="rId16"/>
    <p:sldId id="270" r:id="rId17"/>
    <p:sldId id="271" r:id="rId18"/>
    <p:sldId id="272" r:id="rId19"/>
    <p:sldId id="273" r:id="rId20"/>
    <p:sldId id="283" r:id="rId21"/>
    <p:sldId id="286" r:id="rId22"/>
    <p:sldId id="276" r:id="rId23"/>
    <p:sldId id="287" r:id="rId24"/>
    <p:sldId id="278" r:id="rId25"/>
    <p:sldId id="288" r:id="rId26"/>
    <p:sldId id="289"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AD888-DED4-42E7-85F9-EEEC34AEF1BC}"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F394D504-BF12-4312-B461-D40A163B140D}">
      <dgm:prSet custT="1"/>
      <dgm:spPr/>
      <dgm:t>
        <a:bodyPr/>
        <a:lstStyle/>
        <a:p>
          <a:r>
            <a:rPr lang="en-US" sz="1800" dirty="0"/>
            <a:t>This analysis uses clustering - categorizing players in to groups based on a variety of game stats that might indicate how good they are</a:t>
          </a:r>
        </a:p>
      </dgm:t>
    </dgm:pt>
    <dgm:pt modelId="{9F0E8131-FC25-4C53-AA3C-407A417B2D83}" type="parTrans" cxnId="{53B60FC2-B5D9-4EBD-8872-0492B9F4599E}">
      <dgm:prSet/>
      <dgm:spPr/>
      <dgm:t>
        <a:bodyPr/>
        <a:lstStyle/>
        <a:p>
          <a:endParaRPr lang="en-US" sz="4000"/>
        </a:p>
      </dgm:t>
    </dgm:pt>
    <dgm:pt modelId="{F7421AC3-9C43-49A3-9600-D12DEF0BE586}" type="sibTrans" cxnId="{53B60FC2-B5D9-4EBD-8872-0492B9F4599E}">
      <dgm:prSet/>
      <dgm:spPr/>
      <dgm:t>
        <a:bodyPr/>
        <a:lstStyle/>
        <a:p>
          <a:endParaRPr lang="en-US" sz="2800"/>
        </a:p>
      </dgm:t>
    </dgm:pt>
    <dgm:pt modelId="{2A714B92-FDF8-46F5-A2A0-E24E6F3A6B88}">
      <dgm:prSet custT="1"/>
      <dgm:spPr/>
      <dgm:t>
        <a:bodyPr/>
        <a:lstStyle/>
        <a:p>
          <a:r>
            <a:rPr lang="en-US" sz="1800" dirty="0"/>
            <a:t>Players were then assigned a “depth value” based on the cluster they were assigned to (i.e. the “better” clusters of good players were assigned higher scores)</a:t>
          </a:r>
        </a:p>
      </dgm:t>
    </dgm:pt>
    <dgm:pt modelId="{632132A8-DF28-422E-84E9-5485C864B76B}" type="parTrans" cxnId="{EDC477EB-8BA5-4208-A5FC-04A722053A56}">
      <dgm:prSet/>
      <dgm:spPr/>
      <dgm:t>
        <a:bodyPr/>
        <a:lstStyle/>
        <a:p>
          <a:endParaRPr lang="en-US" sz="4000"/>
        </a:p>
      </dgm:t>
    </dgm:pt>
    <dgm:pt modelId="{67473F52-4EFD-4C19-A43A-4CE3D56C260A}" type="sibTrans" cxnId="{EDC477EB-8BA5-4208-A5FC-04A722053A56}">
      <dgm:prSet/>
      <dgm:spPr/>
      <dgm:t>
        <a:bodyPr/>
        <a:lstStyle/>
        <a:p>
          <a:endParaRPr lang="en-US" sz="2800"/>
        </a:p>
      </dgm:t>
    </dgm:pt>
    <dgm:pt modelId="{2E0D460B-4EA1-4909-832D-8844643DDFD4}">
      <dgm:prSet custT="1"/>
      <dgm:spPr/>
      <dgm:t>
        <a:bodyPr/>
        <a:lstStyle/>
        <a:p>
          <a:r>
            <a:rPr lang="en-US" sz="1800" dirty="0"/>
            <a:t>Scores were then aggregated at the team level to identify a team “depth score”, and then ranked to identify top teams</a:t>
          </a:r>
        </a:p>
      </dgm:t>
    </dgm:pt>
    <dgm:pt modelId="{B9F2B382-7DE8-4071-882D-AB5EF8DA7313}" type="parTrans" cxnId="{8D6A64D7-8799-492D-ADF9-A911BA1A91EA}">
      <dgm:prSet/>
      <dgm:spPr/>
      <dgm:t>
        <a:bodyPr/>
        <a:lstStyle/>
        <a:p>
          <a:endParaRPr lang="en-US" sz="4000"/>
        </a:p>
      </dgm:t>
    </dgm:pt>
    <dgm:pt modelId="{62BF2FAB-8BCE-4052-8416-A89D07310040}" type="sibTrans" cxnId="{8D6A64D7-8799-492D-ADF9-A911BA1A91EA}">
      <dgm:prSet/>
      <dgm:spPr/>
      <dgm:t>
        <a:bodyPr/>
        <a:lstStyle/>
        <a:p>
          <a:endParaRPr lang="en-US" sz="2800"/>
        </a:p>
      </dgm:t>
    </dgm:pt>
    <dgm:pt modelId="{0EAC5376-9599-4D8D-86AB-25DBC15C67E5}" type="pres">
      <dgm:prSet presAssocID="{95FAD888-DED4-42E7-85F9-EEEC34AEF1BC}" presName="root" presStyleCnt="0">
        <dgm:presLayoutVars>
          <dgm:dir/>
          <dgm:resizeHandles val="exact"/>
        </dgm:presLayoutVars>
      </dgm:prSet>
      <dgm:spPr/>
    </dgm:pt>
    <dgm:pt modelId="{424A434C-4089-432D-A9C7-60C273B42443}" type="pres">
      <dgm:prSet presAssocID="{F394D504-BF12-4312-B461-D40A163B140D}" presName="compNode" presStyleCnt="0"/>
      <dgm:spPr/>
    </dgm:pt>
    <dgm:pt modelId="{0D359333-DEE8-442E-A0CF-53C13CBBE149}" type="pres">
      <dgm:prSet presAssocID="{F394D504-BF12-4312-B461-D40A163B140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C8BFB62-569E-4352-9354-07EE7000C577}" type="pres">
      <dgm:prSet presAssocID="{F394D504-BF12-4312-B461-D40A163B140D}" presName="spaceRect" presStyleCnt="0"/>
      <dgm:spPr/>
    </dgm:pt>
    <dgm:pt modelId="{F4AF7524-7A26-488B-89B2-9368E0393BA5}" type="pres">
      <dgm:prSet presAssocID="{F394D504-BF12-4312-B461-D40A163B140D}" presName="textRect" presStyleLbl="revTx" presStyleIdx="0" presStyleCnt="3" custScaleX="148823">
        <dgm:presLayoutVars>
          <dgm:chMax val="1"/>
          <dgm:chPref val="1"/>
        </dgm:presLayoutVars>
      </dgm:prSet>
      <dgm:spPr/>
    </dgm:pt>
    <dgm:pt modelId="{932E1533-CE69-4FC8-B328-B1878EF26445}" type="pres">
      <dgm:prSet presAssocID="{F7421AC3-9C43-49A3-9600-D12DEF0BE586}" presName="sibTrans" presStyleCnt="0"/>
      <dgm:spPr/>
    </dgm:pt>
    <dgm:pt modelId="{B46B8B5F-DA81-4129-A32C-18D753A13127}" type="pres">
      <dgm:prSet presAssocID="{2A714B92-FDF8-46F5-A2A0-E24E6F3A6B88}" presName="compNode" presStyleCnt="0"/>
      <dgm:spPr/>
    </dgm:pt>
    <dgm:pt modelId="{AF495D82-755C-4BC7-B9C2-1F1B75FC35FC}" type="pres">
      <dgm:prSet presAssocID="{2A714B92-FDF8-46F5-A2A0-E24E6F3A6B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AECCE53E-C10C-4B47-B7BE-B6A9BEFD4AC2}" type="pres">
      <dgm:prSet presAssocID="{2A714B92-FDF8-46F5-A2A0-E24E6F3A6B88}" presName="spaceRect" presStyleCnt="0"/>
      <dgm:spPr/>
    </dgm:pt>
    <dgm:pt modelId="{9EE14706-FB7B-43E2-83C0-0EF65B8032FB}" type="pres">
      <dgm:prSet presAssocID="{2A714B92-FDF8-46F5-A2A0-E24E6F3A6B88}" presName="textRect" presStyleLbl="revTx" presStyleIdx="1" presStyleCnt="3" custScaleX="155596">
        <dgm:presLayoutVars>
          <dgm:chMax val="1"/>
          <dgm:chPref val="1"/>
        </dgm:presLayoutVars>
      </dgm:prSet>
      <dgm:spPr/>
    </dgm:pt>
    <dgm:pt modelId="{E2C3176B-FAD1-4382-BFA8-4DE33DE93569}" type="pres">
      <dgm:prSet presAssocID="{67473F52-4EFD-4C19-A43A-4CE3D56C260A}" presName="sibTrans" presStyleCnt="0"/>
      <dgm:spPr/>
    </dgm:pt>
    <dgm:pt modelId="{92E0C239-439D-4C85-A34D-61E9E36286AE}" type="pres">
      <dgm:prSet presAssocID="{2E0D460B-4EA1-4909-832D-8844643DDFD4}" presName="compNode" presStyleCnt="0"/>
      <dgm:spPr/>
    </dgm:pt>
    <dgm:pt modelId="{5841DFAF-1316-4625-BC9F-CE0F5624128C}" type="pres">
      <dgm:prSet presAssocID="{2E0D460B-4EA1-4909-832D-8844643DDF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81E19B1C-25B3-48C8-BC24-A6E4AB5C117B}" type="pres">
      <dgm:prSet presAssocID="{2E0D460B-4EA1-4909-832D-8844643DDFD4}" presName="spaceRect" presStyleCnt="0"/>
      <dgm:spPr/>
    </dgm:pt>
    <dgm:pt modelId="{9B6A1B87-B722-429C-8254-78CA78CF261D}" type="pres">
      <dgm:prSet presAssocID="{2E0D460B-4EA1-4909-832D-8844643DDFD4}" presName="textRect" presStyleLbl="revTx" presStyleIdx="2" presStyleCnt="3" custScaleX="154399">
        <dgm:presLayoutVars>
          <dgm:chMax val="1"/>
          <dgm:chPref val="1"/>
        </dgm:presLayoutVars>
      </dgm:prSet>
      <dgm:spPr/>
    </dgm:pt>
  </dgm:ptLst>
  <dgm:cxnLst>
    <dgm:cxn modelId="{7A86A804-C2BB-44E9-AA2A-025D3F7B372B}" type="presOf" srcId="{2A714B92-FDF8-46F5-A2A0-E24E6F3A6B88}" destId="{9EE14706-FB7B-43E2-83C0-0EF65B8032FB}" srcOrd="0" destOrd="0" presId="urn:microsoft.com/office/officeart/2018/2/layout/IconLabelList"/>
    <dgm:cxn modelId="{6313863A-ED41-46C6-9042-5C2DAB7BFDF5}" type="presOf" srcId="{2E0D460B-4EA1-4909-832D-8844643DDFD4}" destId="{9B6A1B87-B722-429C-8254-78CA78CF261D}" srcOrd="0" destOrd="0" presId="urn:microsoft.com/office/officeart/2018/2/layout/IconLabelList"/>
    <dgm:cxn modelId="{53B60FC2-B5D9-4EBD-8872-0492B9F4599E}" srcId="{95FAD888-DED4-42E7-85F9-EEEC34AEF1BC}" destId="{F394D504-BF12-4312-B461-D40A163B140D}" srcOrd="0" destOrd="0" parTransId="{9F0E8131-FC25-4C53-AA3C-407A417B2D83}" sibTransId="{F7421AC3-9C43-49A3-9600-D12DEF0BE586}"/>
    <dgm:cxn modelId="{4287FFCF-BBCA-4D1E-BB5E-178769604103}" type="presOf" srcId="{95FAD888-DED4-42E7-85F9-EEEC34AEF1BC}" destId="{0EAC5376-9599-4D8D-86AB-25DBC15C67E5}" srcOrd="0" destOrd="0" presId="urn:microsoft.com/office/officeart/2018/2/layout/IconLabelList"/>
    <dgm:cxn modelId="{045BA6D5-EECE-44C9-AEEA-ACD527791285}" type="presOf" srcId="{F394D504-BF12-4312-B461-D40A163B140D}" destId="{F4AF7524-7A26-488B-89B2-9368E0393BA5}" srcOrd="0" destOrd="0" presId="urn:microsoft.com/office/officeart/2018/2/layout/IconLabelList"/>
    <dgm:cxn modelId="{8D6A64D7-8799-492D-ADF9-A911BA1A91EA}" srcId="{95FAD888-DED4-42E7-85F9-EEEC34AEF1BC}" destId="{2E0D460B-4EA1-4909-832D-8844643DDFD4}" srcOrd="2" destOrd="0" parTransId="{B9F2B382-7DE8-4071-882D-AB5EF8DA7313}" sibTransId="{62BF2FAB-8BCE-4052-8416-A89D07310040}"/>
    <dgm:cxn modelId="{EDC477EB-8BA5-4208-A5FC-04A722053A56}" srcId="{95FAD888-DED4-42E7-85F9-EEEC34AEF1BC}" destId="{2A714B92-FDF8-46F5-A2A0-E24E6F3A6B88}" srcOrd="1" destOrd="0" parTransId="{632132A8-DF28-422E-84E9-5485C864B76B}" sibTransId="{67473F52-4EFD-4C19-A43A-4CE3D56C260A}"/>
    <dgm:cxn modelId="{E73080C6-0097-46F7-ADBE-B7D3FB57C33D}" type="presParOf" srcId="{0EAC5376-9599-4D8D-86AB-25DBC15C67E5}" destId="{424A434C-4089-432D-A9C7-60C273B42443}" srcOrd="0" destOrd="0" presId="urn:microsoft.com/office/officeart/2018/2/layout/IconLabelList"/>
    <dgm:cxn modelId="{C6855D42-D634-4D5B-9C00-43AE00770E3A}" type="presParOf" srcId="{424A434C-4089-432D-A9C7-60C273B42443}" destId="{0D359333-DEE8-442E-A0CF-53C13CBBE149}" srcOrd="0" destOrd="0" presId="urn:microsoft.com/office/officeart/2018/2/layout/IconLabelList"/>
    <dgm:cxn modelId="{CB7FFDE9-04BB-4C9F-802E-EDAA109B4805}" type="presParOf" srcId="{424A434C-4089-432D-A9C7-60C273B42443}" destId="{AC8BFB62-569E-4352-9354-07EE7000C577}" srcOrd="1" destOrd="0" presId="urn:microsoft.com/office/officeart/2018/2/layout/IconLabelList"/>
    <dgm:cxn modelId="{B295B34C-1A9C-46E2-93E2-8B0633AB1D1B}" type="presParOf" srcId="{424A434C-4089-432D-A9C7-60C273B42443}" destId="{F4AF7524-7A26-488B-89B2-9368E0393BA5}" srcOrd="2" destOrd="0" presId="urn:microsoft.com/office/officeart/2018/2/layout/IconLabelList"/>
    <dgm:cxn modelId="{9CF232EC-97CD-49DB-B3D5-156F26DCE67D}" type="presParOf" srcId="{0EAC5376-9599-4D8D-86AB-25DBC15C67E5}" destId="{932E1533-CE69-4FC8-B328-B1878EF26445}" srcOrd="1" destOrd="0" presId="urn:microsoft.com/office/officeart/2018/2/layout/IconLabelList"/>
    <dgm:cxn modelId="{E081F7E4-3ED6-4EDA-A844-C04D2FA34F18}" type="presParOf" srcId="{0EAC5376-9599-4D8D-86AB-25DBC15C67E5}" destId="{B46B8B5F-DA81-4129-A32C-18D753A13127}" srcOrd="2" destOrd="0" presId="urn:microsoft.com/office/officeart/2018/2/layout/IconLabelList"/>
    <dgm:cxn modelId="{7BF4BAF1-45F0-4EB1-9CB2-741E87F35B3C}" type="presParOf" srcId="{B46B8B5F-DA81-4129-A32C-18D753A13127}" destId="{AF495D82-755C-4BC7-B9C2-1F1B75FC35FC}" srcOrd="0" destOrd="0" presId="urn:microsoft.com/office/officeart/2018/2/layout/IconLabelList"/>
    <dgm:cxn modelId="{94CF74EC-B0F0-4852-969E-4D8580464BEF}" type="presParOf" srcId="{B46B8B5F-DA81-4129-A32C-18D753A13127}" destId="{AECCE53E-C10C-4B47-B7BE-B6A9BEFD4AC2}" srcOrd="1" destOrd="0" presId="urn:microsoft.com/office/officeart/2018/2/layout/IconLabelList"/>
    <dgm:cxn modelId="{531706A5-D04A-4B2A-9AC3-DFFAD1DAA257}" type="presParOf" srcId="{B46B8B5F-DA81-4129-A32C-18D753A13127}" destId="{9EE14706-FB7B-43E2-83C0-0EF65B8032FB}" srcOrd="2" destOrd="0" presId="urn:microsoft.com/office/officeart/2018/2/layout/IconLabelList"/>
    <dgm:cxn modelId="{9D7ECCD6-7F62-4451-8C52-0C45E5032B2A}" type="presParOf" srcId="{0EAC5376-9599-4D8D-86AB-25DBC15C67E5}" destId="{E2C3176B-FAD1-4382-BFA8-4DE33DE93569}" srcOrd="3" destOrd="0" presId="urn:microsoft.com/office/officeart/2018/2/layout/IconLabelList"/>
    <dgm:cxn modelId="{24E0165F-6369-4D41-BB39-2FFE66C4BAB6}" type="presParOf" srcId="{0EAC5376-9599-4D8D-86AB-25DBC15C67E5}" destId="{92E0C239-439D-4C85-A34D-61E9E36286AE}" srcOrd="4" destOrd="0" presId="urn:microsoft.com/office/officeart/2018/2/layout/IconLabelList"/>
    <dgm:cxn modelId="{2FABA12B-E263-4DC5-9F17-521E291BE185}" type="presParOf" srcId="{92E0C239-439D-4C85-A34D-61E9E36286AE}" destId="{5841DFAF-1316-4625-BC9F-CE0F5624128C}" srcOrd="0" destOrd="0" presId="urn:microsoft.com/office/officeart/2018/2/layout/IconLabelList"/>
    <dgm:cxn modelId="{06CA7836-0499-491A-9F5A-9A78D6B203B1}" type="presParOf" srcId="{92E0C239-439D-4C85-A34D-61E9E36286AE}" destId="{81E19B1C-25B3-48C8-BC24-A6E4AB5C117B}" srcOrd="1" destOrd="0" presId="urn:microsoft.com/office/officeart/2018/2/layout/IconLabelList"/>
    <dgm:cxn modelId="{7AC9BD32-0285-4A14-AF9A-844F3A628CC3}" type="presParOf" srcId="{92E0C239-439D-4C85-A34D-61E9E36286AE}" destId="{9B6A1B87-B722-429C-8254-78CA78CF261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59333-DEE8-442E-A0CF-53C13CBBE149}">
      <dsp:nvSpPr>
        <dsp:cNvPr id="0" name=""/>
        <dsp:cNvSpPr/>
      </dsp:nvSpPr>
      <dsp:spPr>
        <a:xfrm>
          <a:off x="1216744" y="878733"/>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AF7524-7A26-488B-89B2-9368E0393BA5}">
      <dsp:nvSpPr>
        <dsp:cNvPr id="0" name=""/>
        <dsp:cNvSpPr/>
      </dsp:nvSpPr>
      <dsp:spPr>
        <a:xfrm>
          <a:off x="140950" y="2200917"/>
          <a:ext cx="3084152" cy="127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This analysis uses clustering - categorizing players in to groups based on a variety of game stats that might indicate how good they are</a:t>
          </a:r>
        </a:p>
      </dsp:txBody>
      <dsp:txXfrm>
        <a:off x="140950" y="2200917"/>
        <a:ext cx="3084152" cy="1272893"/>
      </dsp:txXfrm>
    </dsp:sp>
    <dsp:sp modelId="{AF495D82-755C-4BC7-B9C2-1F1B75FC35FC}">
      <dsp:nvSpPr>
        <dsp:cNvPr id="0" name=""/>
        <dsp:cNvSpPr/>
      </dsp:nvSpPr>
      <dsp:spPr>
        <a:xfrm>
          <a:off x="4733740" y="878733"/>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14706-FB7B-43E2-83C0-0EF65B8032FB}">
      <dsp:nvSpPr>
        <dsp:cNvPr id="0" name=""/>
        <dsp:cNvSpPr/>
      </dsp:nvSpPr>
      <dsp:spPr>
        <a:xfrm>
          <a:off x="3587765" y="2200917"/>
          <a:ext cx="3224513" cy="127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Players were then assigned a “depth value” based on the cluster they were assigned to (i.e. the “better” clusters of good players were assigned higher scores)</a:t>
          </a:r>
        </a:p>
      </dsp:txBody>
      <dsp:txXfrm>
        <a:off x="3587765" y="2200917"/>
        <a:ext cx="3224513" cy="1272893"/>
      </dsp:txXfrm>
    </dsp:sp>
    <dsp:sp modelId="{5841DFAF-1316-4625-BC9F-CE0F5624128C}">
      <dsp:nvSpPr>
        <dsp:cNvPr id="0" name=""/>
        <dsp:cNvSpPr/>
      </dsp:nvSpPr>
      <dsp:spPr>
        <a:xfrm>
          <a:off x="8308514" y="878733"/>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6A1B87-B722-429C-8254-78CA78CF261D}">
      <dsp:nvSpPr>
        <dsp:cNvPr id="0" name=""/>
        <dsp:cNvSpPr/>
      </dsp:nvSpPr>
      <dsp:spPr>
        <a:xfrm>
          <a:off x="7174942" y="2200917"/>
          <a:ext cx="3199706" cy="127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Scores were then aggregated at the team level to identify a team “depth score”, and then ranked to identify top teams</a:t>
          </a:r>
        </a:p>
      </dsp:txBody>
      <dsp:txXfrm>
        <a:off x="7174942" y="2200917"/>
        <a:ext cx="3199706" cy="12728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D963-CE36-CD1E-9498-BEEF1B452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921CF7-3E6C-60C6-34EA-6BC96A839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89EBD-799A-0E73-35C0-1500A319DE62}"/>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D7D0190D-87DF-5A8E-CD91-8E284CB06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063A8-476B-5ECF-F223-8AC0376C7E6E}"/>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2298623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CA6-888E-E732-4640-6F7C5242F7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DD37D-0E5B-38A9-1F25-FE6BBC6A7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40370-D0EA-42FE-9221-38101D3AD1FE}"/>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FEFC4074-6668-CD72-1855-E7BDBA38B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DC49E-4730-5DAE-7551-7FA9890CEC47}"/>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365336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B7F654-C48F-0483-A165-40030EB36A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6CECEF-8AD9-1C18-FF15-15CFD38BB2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96434-539F-76D5-C32C-E8CBF380E70A}"/>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E1A0591F-F329-CCC9-32CA-7BAF8F3D0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3503C-D37E-F306-E50C-D1E1551F7952}"/>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2478685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4529-D384-ADC7-BA60-7C1C0CDA2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744F9-4D84-7834-C13B-79A665C4F2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CD693-5CB6-A9D6-3CEE-9A285F9660B8}"/>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70C1E371-6934-314C-419B-26F9E423D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B7672-3AD5-FAF1-E341-A44B18E7A42F}"/>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352954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16C8-421B-BB7F-DDD2-2ABE802824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5714B8-89E3-6CBE-6E0D-BCA08947AF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C8FC5-D27D-FCA1-53F9-F8423EE6F0A4}"/>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DBBF07A5-08C4-0C00-4613-0DF36911D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D1C9B-4FF9-014B-A3B3-0DECDE23198C}"/>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338480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BFEB-79CA-B244-7A95-DBB4C3394F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AAEFCC-A888-78B3-C719-101FAF9088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DB150C-2CA0-404C-82A0-C9C223E1F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A06EE4-F747-DC13-6563-E0591DE8ACD2}"/>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6" name="Footer Placeholder 5">
            <a:extLst>
              <a:ext uri="{FF2B5EF4-FFF2-40B4-BE49-F238E27FC236}">
                <a16:creationId xmlns:a16="http://schemas.microsoft.com/office/drawing/2014/main" id="{5854248C-0EBC-0DE6-6EA2-59B00504A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1A6BD-B854-BFC3-EB10-F3C8B4604812}"/>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1074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0E45-B87D-558F-AC79-41A29ED633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62DCA5-8AA0-0CE3-0EE1-B2E6F431D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0BCC5-6CEC-398C-D0BC-356CF91692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229F7-E429-8EAF-91A8-8F516905A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BA393-D06E-26FC-5C74-1281ADC6CE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775AD-8139-4701-D81A-953C8B762EBB}"/>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8" name="Footer Placeholder 7">
            <a:extLst>
              <a:ext uri="{FF2B5EF4-FFF2-40B4-BE49-F238E27FC236}">
                <a16:creationId xmlns:a16="http://schemas.microsoft.com/office/drawing/2014/main" id="{3E540EA2-7CE9-3FD3-6B23-E6B393DBAF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A34D63-F3DD-5C25-3D4B-07130C7BE437}"/>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1318127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08351-E741-B217-B846-CB77971A49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FA92A1-96D6-5A0B-3AB6-CFAED1C4FB99}"/>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4" name="Footer Placeholder 3">
            <a:extLst>
              <a:ext uri="{FF2B5EF4-FFF2-40B4-BE49-F238E27FC236}">
                <a16:creationId xmlns:a16="http://schemas.microsoft.com/office/drawing/2014/main" id="{BD5123BB-8298-2D83-0AC9-7963897B87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A73C35-1280-C39A-6428-81F466479413}"/>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129123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003E4-2B96-3481-54FF-8604EE03173E}"/>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3" name="Footer Placeholder 2">
            <a:extLst>
              <a:ext uri="{FF2B5EF4-FFF2-40B4-BE49-F238E27FC236}">
                <a16:creationId xmlns:a16="http://schemas.microsoft.com/office/drawing/2014/main" id="{4E918360-B1B9-3455-96A8-252250B5E0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BD81A6-6483-D4C4-DFCD-584E9E264AA9}"/>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19331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CBB3-3B9A-90F5-8C6B-6CB9329BC6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96258-1C6B-20FF-F7A6-78541AE9C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C924F-AA51-A1D5-A3F5-3BBA520C6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F7D084-A773-C750-C0C6-80CD400E4AC1}"/>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6" name="Footer Placeholder 5">
            <a:extLst>
              <a:ext uri="{FF2B5EF4-FFF2-40B4-BE49-F238E27FC236}">
                <a16:creationId xmlns:a16="http://schemas.microsoft.com/office/drawing/2014/main" id="{A667A3E8-9229-EF4A-1D48-74B2A7EA6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86301-690B-823C-7CBC-1FDEDF33594E}"/>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65345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D1B3-CF5C-D5A3-F576-9424F64D2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9320C5-4020-AF3B-6626-3C33E49701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B09705-3EEF-3099-D7E8-ECD7E933B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4AFD8-D59F-4B2F-F930-08A4B90D9806}"/>
              </a:ext>
            </a:extLst>
          </p:cNvPr>
          <p:cNvSpPr>
            <a:spLocks noGrp="1"/>
          </p:cNvSpPr>
          <p:nvPr>
            <p:ph type="dt" sz="half" idx="10"/>
          </p:nvPr>
        </p:nvSpPr>
        <p:spPr/>
        <p:txBody>
          <a:bodyPr/>
          <a:lstStyle/>
          <a:p>
            <a:fld id="{54E4A164-B3F9-47F7-B3F4-109DB5145BEB}" type="datetimeFigureOut">
              <a:rPr lang="en-US" smtClean="0"/>
              <a:t>10/21/2022</a:t>
            </a:fld>
            <a:endParaRPr lang="en-US"/>
          </a:p>
        </p:txBody>
      </p:sp>
      <p:sp>
        <p:nvSpPr>
          <p:cNvPr id="6" name="Footer Placeholder 5">
            <a:extLst>
              <a:ext uri="{FF2B5EF4-FFF2-40B4-BE49-F238E27FC236}">
                <a16:creationId xmlns:a16="http://schemas.microsoft.com/office/drawing/2014/main" id="{3F4CB8E7-9A00-BA71-E2CE-F33E946D0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875495-7BCE-59FE-40CA-AF87E5242DAD}"/>
              </a:ext>
            </a:extLst>
          </p:cNvPr>
          <p:cNvSpPr>
            <a:spLocks noGrp="1"/>
          </p:cNvSpPr>
          <p:nvPr>
            <p:ph type="sldNum" sz="quarter" idx="12"/>
          </p:nvPr>
        </p:nvSpPr>
        <p:spPr/>
        <p:txBody>
          <a:bodyPr/>
          <a:lstStyle/>
          <a:p>
            <a:fld id="{965AC6EB-DEDC-48BE-AD73-E43813775DC8}" type="slidenum">
              <a:rPr lang="en-US" smtClean="0"/>
              <a:t>‹#›</a:t>
            </a:fld>
            <a:endParaRPr lang="en-US"/>
          </a:p>
        </p:txBody>
      </p:sp>
    </p:spTree>
    <p:extLst>
      <p:ext uri="{BB962C8B-B14F-4D97-AF65-F5344CB8AC3E}">
        <p14:creationId xmlns:p14="http://schemas.microsoft.com/office/powerpoint/2010/main" val="1335559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825D16-7ADA-46DA-5D01-CDB9092F21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CAD215-F1FE-C867-9F8A-817A1DCF2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FC69E-96AF-D06F-A0BE-A79607FE4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4A164-B3F9-47F7-B3F4-109DB5145BEB}" type="datetimeFigureOut">
              <a:rPr lang="en-US" smtClean="0"/>
              <a:t>10/21/2022</a:t>
            </a:fld>
            <a:endParaRPr lang="en-US"/>
          </a:p>
        </p:txBody>
      </p:sp>
      <p:sp>
        <p:nvSpPr>
          <p:cNvPr id="5" name="Footer Placeholder 4">
            <a:extLst>
              <a:ext uri="{FF2B5EF4-FFF2-40B4-BE49-F238E27FC236}">
                <a16:creationId xmlns:a16="http://schemas.microsoft.com/office/drawing/2014/main" id="{9F46273C-4419-24DF-7681-BCAE33541D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8CA9D-594D-3FC4-1C08-F32F195C2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AC6EB-DEDC-48BE-AD73-E43813775DC8}" type="slidenum">
              <a:rPr lang="en-US" smtClean="0"/>
              <a:t>‹#›</a:t>
            </a:fld>
            <a:endParaRPr lang="en-US"/>
          </a:p>
        </p:txBody>
      </p:sp>
    </p:spTree>
    <p:extLst>
      <p:ext uri="{BB962C8B-B14F-4D97-AF65-F5344CB8AC3E}">
        <p14:creationId xmlns:p14="http://schemas.microsoft.com/office/powerpoint/2010/main" val="3140551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basketball-reference.com/leagues/NBA_2022_advanced.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nba.com/news/power-rankings-2022-23-week-1"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basketball-reference.com/leagues/NBA_2022_per_gam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bleacherreport.com/articles/2956722-pro-comparisons-for-top-projected-2022-nba-draft-pi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basketball-reference.com/leagues/NBA_2022_per_gam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60B0537-409A-2183-5748-54BB1CCF1E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1CB9F-12CA-B822-97D9-A875C8E5BAE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Top NBA Teams by Depth</a:t>
            </a:r>
          </a:p>
        </p:txBody>
      </p:sp>
      <p:sp>
        <p:nvSpPr>
          <p:cNvPr id="3" name="Subtitle 2">
            <a:extLst>
              <a:ext uri="{FF2B5EF4-FFF2-40B4-BE49-F238E27FC236}">
                <a16:creationId xmlns:a16="http://schemas.microsoft.com/office/drawing/2014/main" id="{B7793CC1-1FE5-983C-58B4-7B6C72F0096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Andrew Edelman</a:t>
            </a:r>
          </a:p>
        </p:txBody>
      </p:sp>
    </p:spTree>
    <p:extLst>
      <p:ext uri="{BB962C8B-B14F-4D97-AF65-F5344CB8AC3E}">
        <p14:creationId xmlns:p14="http://schemas.microsoft.com/office/powerpoint/2010/main" val="181625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a:t>4. Clustering</a:t>
            </a:r>
          </a:p>
        </p:txBody>
      </p:sp>
      <p:pic>
        <p:nvPicPr>
          <p:cNvPr id="18" name="Graphic 17" descr="Hierarchy">
            <a:extLst>
              <a:ext uri="{FF2B5EF4-FFF2-40B4-BE49-F238E27FC236}">
                <a16:creationId xmlns:a16="http://schemas.microsoft.com/office/drawing/2014/main" id="{7C30D655-3237-7380-53EF-8342FDFB72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fontScale="85000" lnSpcReduction="10000"/>
          </a:bodyPr>
          <a:lstStyle/>
          <a:p>
            <a:pPr marL="0" indent="0">
              <a:buNone/>
            </a:pPr>
            <a:r>
              <a:rPr lang="en-US" sz="2000" dirty="0"/>
              <a:t>Players were clustered in to five groups, which was qualitatively decided. Using my experience as a fan, players can generally be thought of as falling in to five categories (the more players you have in the “better” categories, the better your depth)</a:t>
            </a:r>
          </a:p>
          <a:p>
            <a:pPr marL="457200" indent="-457200">
              <a:buFont typeface="+mj-lt"/>
              <a:buAutoNum type="arabicPeriod"/>
            </a:pPr>
            <a:r>
              <a:rPr lang="en-US" sz="2000" dirty="0"/>
              <a:t>Superstars – the best players in the league (Giannis, Steph, etc.)</a:t>
            </a:r>
          </a:p>
          <a:p>
            <a:pPr marL="457200" indent="-457200">
              <a:buFont typeface="+mj-lt"/>
              <a:buAutoNum type="arabicPeriod"/>
            </a:pPr>
            <a:r>
              <a:rPr lang="en-US" sz="2000" dirty="0"/>
              <a:t>All Stars – great players but not THE best (Donovan Mitchell, Brad Beal, etc.)</a:t>
            </a:r>
          </a:p>
          <a:p>
            <a:pPr marL="457200" indent="-457200">
              <a:buFont typeface="+mj-lt"/>
              <a:buAutoNum type="arabicPeriod"/>
            </a:pPr>
            <a:r>
              <a:rPr lang="en-US" sz="2000" dirty="0"/>
              <a:t>Sub-All Stars – important players, but not going to win any awards (OG Anunoby, Malcolm Brogdon)</a:t>
            </a:r>
          </a:p>
          <a:p>
            <a:pPr marL="457200" indent="-457200">
              <a:buFont typeface="+mj-lt"/>
              <a:buAutoNum type="arabicPeriod"/>
            </a:pPr>
            <a:r>
              <a:rPr lang="en-US" sz="2000" dirty="0"/>
              <a:t>Rotation Players – non-starting players, but who receive regular minutes (Cedi Osman, George Hill)</a:t>
            </a:r>
          </a:p>
          <a:p>
            <a:pPr marL="457200" indent="-457200">
              <a:buFont typeface="+mj-lt"/>
              <a:buAutoNum type="arabicPeriod"/>
            </a:pPr>
            <a:r>
              <a:rPr lang="en-US" sz="2000" dirty="0"/>
              <a:t>Garbage Time Players – players regularly enough on the roster to take in to account, but usually only play when a game has been decided</a:t>
            </a:r>
          </a:p>
        </p:txBody>
      </p:sp>
    </p:spTree>
    <p:extLst>
      <p:ext uri="{BB962C8B-B14F-4D97-AF65-F5344CB8AC3E}">
        <p14:creationId xmlns:p14="http://schemas.microsoft.com/office/powerpoint/2010/main" val="42734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525F-8D2F-4B96-F5F9-BB1CD9219020}"/>
              </a:ext>
            </a:extLst>
          </p:cNvPr>
          <p:cNvSpPr>
            <a:spLocks noGrp="1"/>
          </p:cNvSpPr>
          <p:nvPr>
            <p:ph type="title"/>
          </p:nvPr>
        </p:nvSpPr>
        <p:spPr/>
        <p:txBody>
          <a:bodyPr/>
          <a:lstStyle/>
          <a:p>
            <a:r>
              <a:rPr lang="en-US" dirty="0"/>
              <a:t>4. Clustering: Results</a:t>
            </a:r>
          </a:p>
        </p:txBody>
      </p:sp>
      <p:graphicFrame>
        <p:nvGraphicFramePr>
          <p:cNvPr id="4" name="Table 4">
            <a:extLst>
              <a:ext uri="{FF2B5EF4-FFF2-40B4-BE49-F238E27FC236}">
                <a16:creationId xmlns:a16="http://schemas.microsoft.com/office/drawing/2014/main" id="{DB7B3E9D-138C-B816-0408-F33783FB0BE8}"/>
              </a:ext>
            </a:extLst>
          </p:cNvPr>
          <p:cNvGraphicFramePr>
            <a:graphicFrameLocks noGrp="1"/>
          </p:cNvGraphicFramePr>
          <p:nvPr>
            <p:ph idx="1"/>
            <p:extLst>
              <p:ext uri="{D42A27DB-BD31-4B8C-83A1-F6EECF244321}">
                <p14:modId xmlns:p14="http://schemas.microsoft.com/office/powerpoint/2010/main" val="3591666213"/>
              </p:ext>
            </p:extLst>
          </p:nvPr>
        </p:nvGraphicFramePr>
        <p:xfrm>
          <a:off x="243840" y="1500504"/>
          <a:ext cx="11704320" cy="2468880"/>
        </p:xfrm>
        <a:graphic>
          <a:graphicData uri="http://schemas.openxmlformats.org/drawingml/2006/table">
            <a:tbl>
              <a:tblPr firstRow="1" bandRow="1">
                <a:tableStyleId>{5C22544A-7EE6-4342-B048-85BDC9FD1C3A}</a:tableStyleId>
              </a:tblPr>
              <a:tblGrid>
                <a:gridCol w="2340864">
                  <a:extLst>
                    <a:ext uri="{9D8B030D-6E8A-4147-A177-3AD203B41FA5}">
                      <a16:colId xmlns:a16="http://schemas.microsoft.com/office/drawing/2014/main" val="1037283312"/>
                    </a:ext>
                  </a:extLst>
                </a:gridCol>
                <a:gridCol w="2340864">
                  <a:extLst>
                    <a:ext uri="{9D8B030D-6E8A-4147-A177-3AD203B41FA5}">
                      <a16:colId xmlns:a16="http://schemas.microsoft.com/office/drawing/2014/main" val="2527974455"/>
                    </a:ext>
                  </a:extLst>
                </a:gridCol>
                <a:gridCol w="2340864">
                  <a:extLst>
                    <a:ext uri="{9D8B030D-6E8A-4147-A177-3AD203B41FA5}">
                      <a16:colId xmlns:a16="http://schemas.microsoft.com/office/drawing/2014/main" val="3911196113"/>
                    </a:ext>
                  </a:extLst>
                </a:gridCol>
                <a:gridCol w="2340864">
                  <a:extLst>
                    <a:ext uri="{9D8B030D-6E8A-4147-A177-3AD203B41FA5}">
                      <a16:colId xmlns:a16="http://schemas.microsoft.com/office/drawing/2014/main" val="3629118257"/>
                    </a:ext>
                  </a:extLst>
                </a:gridCol>
                <a:gridCol w="2340864">
                  <a:extLst>
                    <a:ext uri="{9D8B030D-6E8A-4147-A177-3AD203B41FA5}">
                      <a16:colId xmlns:a16="http://schemas.microsoft.com/office/drawing/2014/main" val="1558406087"/>
                    </a:ext>
                  </a:extLst>
                </a:gridCol>
              </a:tblGrid>
              <a:tr h="603090">
                <a:tc>
                  <a:txBody>
                    <a:bodyPr/>
                    <a:lstStyle/>
                    <a:p>
                      <a:r>
                        <a:rPr lang="en-US" dirty="0"/>
                        <a:t>Hierarchical Clustering Group</a:t>
                      </a:r>
                    </a:p>
                  </a:txBody>
                  <a:tcPr/>
                </a:tc>
                <a:tc>
                  <a:txBody>
                    <a:bodyPr/>
                    <a:lstStyle/>
                    <a:p>
                      <a:r>
                        <a:rPr lang="en-US" dirty="0"/>
                        <a:t>Number of Players</a:t>
                      </a:r>
                    </a:p>
                  </a:txBody>
                  <a:tcPr/>
                </a:tc>
                <a:tc>
                  <a:txBody>
                    <a:bodyPr/>
                    <a:lstStyle/>
                    <a:p>
                      <a:r>
                        <a:rPr lang="en-US" dirty="0"/>
                        <a:t>Avg Points</a:t>
                      </a:r>
                    </a:p>
                  </a:txBody>
                  <a:tcPr/>
                </a:tc>
                <a:tc>
                  <a:txBody>
                    <a:bodyPr/>
                    <a:lstStyle/>
                    <a:p>
                      <a:r>
                        <a:rPr lang="en-US" dirty="0"/>
                        <a:t>Avg Assists</a:t>
                      </a:r>
                    </a:p>
                  </a:txBody>
                  <a:tcPr/>
                </a:tc>
                <a:tc>
                  <a:txBody>
                    <a:bodyPr/>
                    <a:lstStyle/>
                    <a:p>
                      <a:r>
                        <a:rPr lang="en-US" dirty="0"/>
                        <a:t>Avg Rebounds</a:t>
                      </a:r>
                    </a:p>
                  </a:txBody>
                  <a:tcPr/>
                </a:tc>
                <a:extLst>
                  <a:ext uri="{0D108BD9-81ED-4DB2-BD59-A6C34878D82A}">
                    <a16:rowId xmlns:a16="http://schemas.microsoft.com/office/drawing/2014/main" val="1715528310"/>
                  </a:ext>
                </a:extLst>
              </a:tr>
              <a:tr h="349409">
                <a:tc>
                  <a:txBody>
                    <a:bodyPr/>
                    <a:lstStyle/>
                    <a:p>
                      <a:r>
                        <a:rPr lang="en-US" dirty="0"/>
                        <a:t>1</a:t>
                      </a:r>
                    </a:p>
                  </a:txBody>
                  <a:tcPr/>
                </a:tc>
                <a:tc>
                  <a:txBody>
                    <a:bodyPr/>
                    <a:lstStyle/>
                    <a:p>
                      <a:r>
                        <a:rPr lang="en-US" dirty="0"/>
                        <a:t>362</a:t>
                      </a:r>
                    </a:p>
                  </a:txBody>
                  <a:tcPr/>
                </a:tc>
                <a:tc>
                  <a:txBody>
                    <a:bodyPr/>
                    <a:lstStyle/>
                    <a:p>
                      <a:r>
                        <a:rPr lang="en-US" dirty="0"/>
                        <a:t>7.6</a:t>
                      </a:r>
                    </a:p>
                  </a:txBody>
                  <a:tcPr/>
                </a:tc>
                <a:tc>
                  <a:txBody>
                    <a:bodyPr/>
                    <a:lstStyle/>
                    <a:p>
                      <a:r>
                        <a:rPr lang="en-US" dirty="0"/>
                        <a:t>1.4</a:t>
                      </a:r>
                    </a:p>
                  </a:txBody>
                  <a:tcPr/>
                </a:tc>
                <a:tc>
                  <a:txBody>
                    <a:bodyPr/>
                    <a:lstStyle/>
                    <a:p>
                      <a:r>
                        <a:rPr lang="en-US" dirty="0"/>
                        <a:t>3.3</a:t>
                      </a:r>
                    </a:p>
                  </a:txBody>
                  <a:tcPr/>
                </a:tc>
                <a:extLst>
                  <a:ext uri="{0D108BD9-81ED-4DB2-BD59-A6C34878D82A}">
                    <a16:rowId xmlns:a16="http://schemas.microsoft.com/office/drawing/2014/main" val="787827281"/>
                  </a:ext>
                </a:extLst>
              </a:tr>
              <a:tr h="349409">
                <a:tc>
                  <a:txBody>
                    <a:bodyPr/>
                    <a:lstStyle/>
                    <a:p>
                      <a:r>
                        <a:rPr lang="en-US" dirty="0"/>
                        <a:t>2</a:t>
                      </a:r>
                    </a:p>
                  </a:txBody>
                  <a:tcPr/>
                </a:tc>
                <a:tc>
                  <a:txBody>
                    <a:bodyPr/>
                    <a:lstStyle/>
                    <a:p>
                      <a:r>
                        <a:rPr lang="en-US" dirty="0"/>
                        <a:t>41</a:t>
                      </a:r>
                    </a:p>
                  </a:txBody>
                  <a:tcPr/>
                </a:tc>
                <a:tc>
                  <a:txBody>
                    <a:bodyPr/>
                    <a:lstStyle/>
                    <a:p>
                      <a:r>
                        <a:rPr lang="en-US" dirty="0"/>
                        <a:t>15.9</a:t>
                      </a:r>
                    </a:p>
                  </a:txBody>
                  <a:tcPr/>
                </a:tc>
                <a:tc>
                  <a:txBody>
                    <a:bodyPr/>
                    <a:lstStyle/>
                    <a:p>
                      <a:r>
                        <a:rPr lang="en-US" dirty="0"/>
                        <a:t>2.8</a:t>
                      </a:r>
                    </a:p>
                  </a:txBody>
                  <a:tcPr/>
                </a:tc>
                <a:tc>
                  <a:txBody>
                    <a:bodyPr/>
                    <a:lstStyle/>
                    <a:p>
                      <a:r>
                        <a:rPr lang="en-US" dirty="0"/>
                        <a:t>9.1</a:t>
                      </a:r>
                    </a:p>
                  </a:txBody>
                  <a:tcPr/>
                </a:tc>
                <a:extLst>
                  <a:ext uri="{0D108BD9-81ED-4DB2-BD59-A6C34878D82A}">
                    <a16:rowId xmlns:a16="http://schemas.microsoft.com/office/drawing/2014/main" val="2161991452"/>
                  </a:ext>
                </a:extLst>
              </a:tr>
              <a:tr h="349409">
                <a:tc>
                  <a:txBody>
                    <a:bodyPr/>
                    <a:lstStyle/>
                    <a:p>
                      <a:r>
                        <a:rPr lang="en-US" dirty="0"/>
                        <a:t>3</a:t>
                      </a:r>
                    </a:p>
                  </a:txBody>
                  <a:tcPr/>
                </a:tc>
                <a:tc>
                  <a:txBody>
                    <a:bodyPr/>
                    <a:lstStyle/>
                    <a:p>
                      <a:r>
                        <a:rPr lang="en-US" dirty="0"/>
                        <a:t>6</a:t>
                      </a:r>
                    </a:p>
                  </a:txBody>
                  <a:tcPr/>
                </a:tc>
                <a:tc>
                  <a:txBody>
                    <a:bodyPr/>
                    <a:lstStyle/>
                    <a:p>
                      <a:r>
                        <a:rPr lang="en-US" dirty="0"/>
                        <a:t>29.4</a:t>
                      </a:r>
                    </a:p>
                  </a:txBody>
                  <a:tcPr/>
                </a:tc>
                <a:tc>
                  <a:txBody>
                    <a:bodyPr/>
                    <a:lstStyle/>
                    <a:p>
                      <a:r>
                        <a:rPr lang="en-US" dirty="0"/>
                        <a:t>6.5</a:t>
                      </a:r>
                    </a:p>
                  </a:txBody>
                  <a:tcPr/>
                </a:tc>
                <a:tc>
                  <a:txBody>
                    <a:bodyPr/>
                    <a:lstStyle/>
                    <a:p>
                      <a:r>
                        <a:rPr lang="en-US" dirty="0"/>
                        <a:t>10.3</a:t>
                      </a:r>
                    </a:p>
                  </a:txBody>
                  <a:tcPr/>
                </a:tc>
                <a:extLst>
                  <a:ext uri="{0D108BD9-81ED-4DB2-BD59-A6C34878D82A}">
                    <a16:rowId xmlns:a16="http://schemas.microsoft.com/office/drawing/2014/main" val="1514812206"/>
                  </a:ext>
                </a:extLst>
              </a:tr>
              <a:tr h="349409">
                <a:tc>
                  <a:txBody>
                    <a:bodyPr/>
                    <a:lstStyle/>
                    <a:p>
                      <a:r>
                        <a:rPr lang="en-US" dirty="0"/>
                        <a:t>4</a:t>
                      </a:r>
                    </a:p>
                  </a:txBody>
                  <a:tcPr/>
                </a:tc>
                <a:tc>
                  <a:txBody>
                    <a:bodyPr/>
                    <a:lstStyle/>
                    <a:p>
                      <a:r>
                        <a:rPr lang="en-US" dirty="0"/>
                        <a:t>73</a:t>
                      </a:r>
                    </a:p>
                  </a:txBody>
                  <a:tcPr/>
                </a:tc>
                <a:tc>
                  <a:txBody>
                    <a:bodyPr/>
                    <a:lstStyle/>
                    <a:p>
                      <a:r>
                        <a:rPr lang="en-US" dirty="0"/>
                        <a:t>16.7</a:t>
                      </a:r>
                    </a:p>
                  </a:txBody>
                  <a:tcPr/>
                </a:tc>
                <a:tc>
                  <a:txBody>
                    <a:bodyPr/>
                    <a:lstStyle/>
                    <a:p>
                      <a:r>
                        <a:rPr lang="en-US" dirty="0"/>
                        <a:t>5.</a:t>
                      </a:r>
                    </a:p>
                  </a:txBody>
                  <a:tcPr/>
                </a:tc>
                <a:tc>
                  <a:txBody>
                    <a:bodyPr/>
                    <a:lstStyle/>
                    <a:p>
                      <a:r>
                        <a:rPr lang="en-US" dirty="0"/>
                        <a:t>4.3</a:t>
                      </a:r>
                    </a:p>
                  </a:txBody>
                  <a:tcPr/>
                </a:tc>
                <a:extLst>
                  <a:ext uri="{0D108BD9-81ED-4DB2-BD59-A6C34878D82A}">
                    <a16:rowId xmlns:a16="http://schemas.microsoft.com/office/drawing/2014/main" val="1252688967"/>
                  </a:ext>
                </a:extLst>
              </a:tr>
              <a:tr h="349409">
                <a:tc>
                  <a:txBody>
                    <a:bodyPr/>
                    <a:lstStyle/>
                    <a:p>
                      <a:r>
                        <a:rPr lang="en-US" dirty="0"/>
                        <a:t>5</a:t>
                      </a:r>
                    </a:p>
                  </a:txBody>
                  <a:tcPr/>
                </a:tc>
                <a:tc>
                  <a:txBody>
                    <a:bodyPr/>
                    <a:lstStyle/>
                    <a:p>
                      <a:r>
                        <a:rPr lang="en-US" dirty="0"/>
                        <a:t>4</a:t>
                      </a:r>
                    </a:p>
                  </a:txBody>
                  <a:tcPr/>
                </a:tc>
                <a:tc>
                  <a:txBody>
                    <a:bodyPr/>
                    <a:lstStyle/>
                    <a:p>
                      <a:r>
                        <a:rPr lang="en-US" dirty="0"/>
                        <a:t>21.6</a:t>
                      </a:r>
                    </a:p>
                  </a:txBody>
                  <a:tcPr/>
                </a:tc>
                <a:tc>
                  <a:txBody>
                    <a:bodyPr/>
                    <a:lstStyle/>
                    <a:p>
                      <a:r>
                        <a:rPr lang="en-US" dirty="0"/>
                        <a:t>10.0</a:t>
                      </a:r>
                    </a:p>
                  </a:txBody>
                  <a:tcPr/>
                </a:tc>
                <a:tc>
                  <a:txBody>
                    <a:bodyPr/>
                    <a:lstStyle/>
                    <a:p>
                      <a:r>
                        <a:rPr lang="en-US" dirty="0"/>
                        <a:t>6.0</a:t>
                      </a:r>
                    </a:p>
                  </a:txBody>
                  <a:tcPr/>
                </a:tc>
                <a:extLst>
                  <a:ext uri="{0D108BD9-81ED-4DB2-BD59-A6C34878D82A}">
                    <a16:rowId xmlns:a16="http://schemas.microsoft.com/office/drawing/2014/main" val="2223374444"/>
                  </a:ext>
                </a:extLst>
              </a:tr>
            </a:tbl>
          </a:graphicData>
        </a:graphic>
      </p:graphicFrame>
      <p:graphicFrame>
        <p:nvGraphicFramePr>
          <p:cNvPr id="5" name="Table 4">
            <a:extLst>
              <a:ext uri="{FF2B5EF4-FFF2-40B4-BE49-F238E27FC236}">
                <a16:creationId xmlns:a16="http://schemas.microsoft.com/office/drawing/2014/main" id="{D556F878-6B7D-6CC0-9966-4CAABA6E8078}"/>
              </a:ext>
            </a:extLst>
          </p:cNvPr>
          <p:cNvGraphicFramePr>
            <a:graphicFrameLocks/>
          </p:cNvGraphicFramePr>
          <p:nvPr>
            <p:extLst>
              <p:ext uri="{D42A27DB-BD31-4B8C-83A1-F6EECF244321}">
                <p14:modId xmlns:p14="http://schemas.microsoft.com/office/powerpoint/2010/main" val="976996640"/>
              </p:ext>
            </p:extLst>
          </p:nvPr>
        </p:nvGraphicFramePr>
        <p:xfrm>
          <a:off x="243840" y="4243704"/>
          <a:ext cx="11704320" cy="2468880"/>
        </p:xfrm>
        <a:graphic>
          <a:graphicData uri="http://schemas.openxmlformats.org/drawingml/2006/table">
            <a:tbl>
              <a:tblPr firstRow="1" bandRow="1">
                <a:tableStyleId>{5C22544A-7EE6-4342-B048-85BDC9FD1C3A}</a:tableStyleId>
              </a:tblPr>
              <a:tblGrid>
                <a:gridCol w="2340864">
                  <a:extLst>
                    <a:ext uri="{9D8B030D-6E8A-4147-A177-3AD203B41FA5}">
                      <a16:colId xmlns:a16="http://schemas.microsoft.com/office/drawing/2014/main" val="1037283312"/>
                    </a:ext>
                  </a:extLst>
                </a:gridCol>
                <a:gridCol w="2340864">
                  <a:extLst>
                    <a:ext uri="{9D8B030D-6E8A-4147-A177-3AD203B41FA5}">
                      <a16:colId xmlns:a16="http://schemas.microsoft.com/office/drawing/2014/main" val="2527974455"/>
                    </a:ext>
                  </a:extLst>
                </a:gridCol>
                <a:gridCol w="2340864">
                  <a:extLst>
                    <a:ext uri="{9D8B030D-6E8A-4147-A177-3AD203B41FA5}">
                      <a16:colId xmlns:a16="http://schemas.microsoft.com/office/drawing/2014/main" val="3911196113"/>
                    </a:ext>
                  </a:extLst>
                </a:gridCol>
                <a:gridCol w="2340864">
                  <a:extLst>
                    <a:ext uri="{9D8B030D-6E8A-4147-A177-3AD203B41FA5}">
                      <a16:colId xmlns:a16="http://schemas.microsoft.com/office/drawing/2014/main" val="3629118257"/>
                    </a:ext>
                  </a:extLst>
                </a:gridCol>
                <a:gridCol w="2340864">
                  <a:extLst>
                    <a:ext uri="{9D8B030D-6E8A-4147-A177-3AD203B41FA5}">
                      <a16:colId xmlns:a16="http://schemas.microsoft.com/office/drawing/2014/main" val="1558406087"/>
                    </a:ext>
                  </a:extLst>
                </a:gridCol>
              </a:tblGrid>
              <a:tr h="603090">
                <a:tc>
                  <a:txBody>
                    <a:bodyPr/>
                    <a:lstStyle/>
                    <a:p>
                      <a:r>
                        <a:rPr lang="en-US" dirty="0"/>
                        <a:t>K-Means Clustering Group</a:t>
                      </a:r>
                    </a:p>
                  </a:txBody>
                  <a:tcPr/>
                </a:tc>
                <a:tc>
                  <a:txBody>
                    <a:bodyPr/>
                    <a:lstStyle/>
                    <a:p>
                      <a:r>
                        <a:rPr lang="en-US" dirty="0"/>
                        <a:t>Number of Players</a:t>
                      </a:r>
                    </a:p>
                  </a:txBody>
                  <a:tcPr/>
                </a:tc>
                <a:tc>
                  <a:txBody>
                    <a:bodyPr/>
                    <a:lstStyle/>
                    <a:p>
                      <a:r>
                        <a:rPr lang="en-US" dirty="0"/>
                        <a:t>Avg Points</a:t>
                      </a:r>
                    </a:p>
                  </a:txBody>
                  <a:tcPr/>
                </a:tc>
                <a:tc>
                  <a:txBody>
                    <a:bodyPr/>
                    <a:lstStyle/>
                    <a:p>
                      <a:r>
                        <a:rPr lang="en-US" dirty="0"/>
                        <a:t>Avg Assists</a:t>
                      </a:r>
                    </a:p>
                  </a:txBody>
                  <a:tcPr/>
                </a:tc>
                <a:tc>
                  <a:txBody>
                    <a:bodyPr/>
                    <a:lstStyle/>
                    <a:p>
                      <a:r>
                        <a:rPr lang="en-US" dirty="0"/>
                        <a:t>Avg Rebounds</a:t>
                      </a:r>
                    </a:p>
                  </a:txBody>
                  <a:tcPr/>
                </a:tc>
                <a:extLst>
                  <a:ext uri="{0D108BD9-81ED-4DB2-BD59-A6C34878D82A}">
                    <a16:rowId xmlns:a16="http://schemas.microsoft.com/office/drawing/2014/main" val="1715528310"/>
                  </a:ext>
                </a:extLst>
              </a:tr>
              <a:tr h="349409">
                <a:tc>
                  <a:txBody>
                    <a:bodyPr/>
                    <a:lstStyle/>
                    <a:p>
                      <a:r>
                        <a:rPr lang="en-US" dirty="0"/>
                        <a:t>1</a:t>
                      </a:r>
                    </a:p>
                  </a:txBody>
                  <a:tcPr/>
                </a:tc>
                <a:tc>
                  <a:txBody>
                    <a:bodyPr/>
                    <a:lstStyle/>
                    <a:p>
                      <a:r>
                        <a:rPr lang="en-US" dirty="0"/>
                        <a:t>36</a:t>
                      </a:r>
                    </a:p>
                  </a:txBody>
                  <a:tcPr/>
                </a:tc>
                <a:tc>
                  <a:txBody>
                    <a:bodyPr/>
                    <a:lstStyle/>
                    <a:p>
                      <a:r>
                        <a:rPr lang="en-US" dirty="0"/>
                        <a:t>15.0</a:t>
                      </a:r>
                    </a:p>
                  </a:txBody>
                  <a:tcPr/>
                </a:tc>
                <a:tc>
                  <a:txBody>
                    <a:bodyPr/>
                    <a:lstStyle/>
                    <a:p>
                      <a:r>
                        <a:rPr lang="en-US" dirty="0"/>
                        <a:t>2.6</a:t>
                      </a:r>
                    </a:p>
                  </a:txBody>
                  <a:tcPr/>
                </a:tc>
                <a:tc>
                  <a:txBody>
                    <a:bodyPr/>
                    <a:lstStyle/>
                    <a:p>
                      <a:r>
                        <a:rPr lang="en-US" dirty="0"/>
                        <a:t>9.5</a:t>
                      </a:r>
                    </a:p>
                  </a:txBody>
                  <a:tcPr/>
                </a:tc>
                <a:extLst>
                  <a:ext uri="{0D108BD9-81ED-4DB2-BD59-A6C34878D82A}">
                    <a16:rowId xmlns:a16="http://schemas.microsoft.com/office/drawing/2014/main" val="787827281"/>
                  </a:ext>
                </a:extLst>
              </a:tr>
              <a:tr h="349409">
                <a:tc>
                  <a:txBody>
                    <a:bodyPr/>
                    <a:lstStyle/>
                    <a:p>
                      <a:r>
                        <a:rPr lang="en-US" dirty="0"/>
                        <a:t>2</a:t>
                      </a:r>
                    </a:p>
                  </a:txBody>
                  <a:tcPr/>
                </a:tc>
                <a:tc>
                  <a:txBody>
                    <a:bodyPr/>
                    <a:lstStyle/>
                    <a:p>
                      <a:r>
                        <a:rPr lang="en-US" dirty="0"/>
                        <a:t>175</a:t>
                      </a:r>
                    </a:p>
                  </a:txBody>
                  <a:tcPr/>
                </a:tc>
                <a:tc>
                  <a:txBody>
                    <a:bodyPr/>
                    <a:lstStyle/>
                    <a:p>
                      <a:r>
                        <a:rPr lang="en-US" dirty="0"/>
                        <a:t>4.8</a:t>
                      </a:r>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2161991452"/>
                  </a:ext>
                </a:extLst>
              </a:tr>
              <a:tr h="349409">
                <a:tc>
                  <a:txBody>
                    <a:bodyPr/>
                    <a:lstStyle/>
                    <a:p>
                      <a:r>
                        <a:rPr lang="en-US" dirty="0"/>
                        <a:t>3</a:t>
                      </a:r>
                    </a:p>
                  </a:txBody>
                  <a:tcPr/>
                </a:tc>
                <a:tc>
                  <a:txBody>
                    <a:bodyPr/>
                    <a:lstStyle/>
                    <a:p>
                      <a:r>
                        <a:rPr lang="en-US" dirty="0"/>
                        <a:t>49</a:t>
                      </a:r>
                    </a:p>
                  </a:txBody>
                  <a:tcPr/>
                </a:tc>
                <a:tc>
                  <a:txBody>
                    <a:bodyPr/>
                    <a:lstStyle/>
                    <a:p>
                      <a:r>
                        <a:rPr lang="en-US" dirty="0"/>
                        <a:t>21.9</a:t>
                      </a:r>
                    </a:p>
                  </a:txBody>
                  <a:tcPr/>
                </a:tc>
                <a:tc>
                  <a:txBody>
                    <a:bodyPr/>
                    <a:lstStyle/>
                    <a:p>
                      <a:r>
                        <a:rPr lang="en-US" dirty="0"/>
                        <a:t>6.4</a:t>
                      </a:r>
                    </a:p>
                  </a:txBody>
                  <a:tcPr/>
                </a:tc>
                <a:tc>
                  <a:txBody>
                    <a:bodyPr/>
                    <a:lstStyle/>
                    <a:p>
                      <a:r>
                        <a:rPr lang="en-US" dirty="0"/>
                        <a:t>5.9</a:t>
                      </a:r>
                    </a:p>
                  </a:txBody>
                  <a:tcPr/>
                </a:tc>
                <a:extLst>
                  <a:ext uri="{0D108BD9-81ED-4DB2-BD59-A6C34878D82A}">
                    <a16:rowId xmlns:a16="http://schemas.microsoft.com/office/drawing/2014/main" val="1514812206"/>
                  </a:ext>
                </a:extLst>
              </a:tr>
              <a:tr h="349409">
                <a:tc>
                  <a:txBody>
                    <a:bodyPr/>
                    <a:lstStyle/>
                    <a:p>
                      <a:r>
                        <a:rPr lang="en-US" dirty="0"/>
                        <a:t>4</a:t>
                      </a:r>
                    </a:p>
                  </a:txBody>
                  <a:tcPr/>
                </a:tc>
                <a:tc>
                  <a:txBody>
                    <a:bodyPr/>
                    <a:lstStyle/>
                    <a:p>
                      <a:r>
                        <a:rPr lang="en-US" dirty="0"/>
                        <a:t>91</a:t>
                      </a:r>
                    </a:p>
                  </a:txBody>
                  <a:tcPr/>
                </a:tc>
                <a:tc>
                  <a:txBody>
                    <a:bodyPr/>
                    <a:lstStyle/>
                    <a:p>
                      <a:r>
                        <a:rPr lang="en-US" dirty="0"/>
                        <a:t>13.6</a:t>
                      </a:r>
                    </a:p>
                  </a:txBody>
                  <a:tcPr/>
                </a:tc>
                <a:tc>
                  <a:txBody>
                    <a:bodyPr/>
                    <a:lstStyle/>
                    <a:p>
                      <a:r>
                        <a:rPr lang="en-US" dirty="0"/>
                        <a:t>3.3</a:t>
                      </a:r>
                    </a:p>
                  </a:txBody>
                  <a:tcPr/>
                </a:tc>
                <a:tc>
                  <a:txBody>
                    <a:bodyPr/>
                    <a:lstStyle/>
                    <a:p>
                      <a:r>
                        <a:rPr lang="en-US" dirty="0"/>
                        <a:t>3.7</a:t>
                      </a:r>
                    </a:p>
                  </a:txBody>
                  <a:tcPr/>
                </a:tc>
                <a:extLst>
                  <a:ext uri="{0D108BD9-81ED-4DB2-BD59-A6C34878D82A}">
                    <a16:rowId xmlns:a16="http://schemas.microsoft.com/office/drawing/2014/main" val="1252688967"/>
                  </a:ext>
                </a:extLst>
              </a:tr>
              <a:tr h="349409">
                <a:tc>
                  <a:txBody>
                    <a:bodyPr/>
                    <a:lstStyle/>
                    <a:p>
                      <a:r>
                        <a:rPr lang="en-US" dirty="0"/>
                        <a:t>5</a:t>
                      </a:r>
                    </a:p>
                  </a:txBody>
                  <a:tcPr/>
                </a:tc>
                <a:tc>
                  <a:txBody>
                    <a:bodyPr/>
                    <a:lstStyle/>
                    <a:p>
                      <a:r>
                        <a:rPr lang="en-US" dirty="0"/>
                        <a:t>135</a:t>
                      </a:r>
                    </a:p>
                  </a:txBody>
                  <a:tcPr/>
                </a:tc>
                <a:tc>
                  <a:txBody>
                    <a:bodyPr/>
                    <a:lstStyle/>
                    <a:p>
                      <a:r>
                        <a:rPr lang="en-US" dirty="0"/>
                        <a:t>8.7</a:t>
                      </a:r>
                    </a:p>
                  </a:txBody>
                  <a:tcPr/>
                </a:tc>
                <a:tc>
                  <a:txBody>
                    <a:bodyPr/>
                    <a:lstStyle/>
                    <a:p>
                      <a:r>
                        <a:rPr lang="en-US" dirty="0"/>
                        <a:t>1.3</a:t>
                      </a:r>
                    </a:p>
                  </a:txBody>
                  <a:tcPr/>
                </a:tc>
                <a:tc>
                  <a:txBody>
                    <a:bodyPr/>
                    <a:lstStyle/>
                    <a:p>
                      <a:r>
                        <a:rPr lang="en-US" dirty="0"/>
                        <a:t>4.6</a:t>
                      </a:r>
                    </a:p>
                  </a:txBody>
                  <a:tcPr/>
                </a:tc>
                <a:extLst>
                  <a:ext uri="{0D108BD9-81ED-4DB2-BD59-A6C34878D82A}">
                    <a16:rowId xmlns:a16="http://schemas.microsoft.com/office/drawing/2014/main" val="2223374444"/>
                  </a:ext>
                </a:extLst>
              </a:tr>
            </a:tbl>
          </a:graphicData>
        </a:graphic>
      </p:graphicFrame>
      <p:sp>
        <p:nvSpPr>
          <p:cNvPr id="7" name="TextBox 6">
            <a:extLst>
              <a:ext uri="{FF2B5EF4-FFF2-40B4-BE49-F238E27FC236}">
                <a16:creationId xmlns:a16="http://schemas.microsoft.com/office/drawing/2014/main" id="{204688FD-11DC-16F1-5D90-7471865D2505}"/>
              </a:ext>
            </a:extLst>
          </p:cNvPr>
          <p:cNvSpPr txBox="1"/>
          <p:nvPr/>
        </p:nvSpPr>
        <p:spPr>
          <a:xfrm>
            <a:off x="7233920" y="302854"/>
            <a:ext cx="4714240" cy="923330"/>
          </a:xfrm>
          <a:prstGeom prst="rect">
            <a:avLst/>
          </a:prstGeom>
          <a:noFill/>
        </p:spPr>
        <p:txBody>
          <a:bodyPr wrap="square" rtlCol="0">
            <a:spAutoFit/>
          </a:bodyPr>
          <a:lstStyle/>
          <a:p>
            <a:r>
              <a:rPr lang="en-US" dirty="0"/>
              <a:t>***Note: cluster group is randomly assigned and is not in any order indicating how good that group of players is</a:t>
            </a:r>
          </a:p>
        </p:txBody>
      </p:sp>
    </p:spTree>
    <p:extLst>
      <p:ext uri="{BB962C8B-B14F-4D97-AF65-F5344CB8AC3E}">
        <p14:creationId xmlns:p14="http://schemas.microsoft.com/office/powerpoint/2010/main" val="285854288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dirty="0"/>
              <a:t>4. Clustering: Takeaways</a:t>
            </a:r>
          </a:p>
        </p:txBody>
      </p:sp>
      <p:pic>
        <p:nvPicPr>
          <p:cNvPr id="18" name="Graphic 17" descr="Hierarchy">
            <a:extLst>
              <a:ext uri="{FF2B5EF4-FFF2-40B4-BE49-F238E27FC236}">
                <a16:creationId xmlns:a16="http://schemas.microsoft.com/office/drawing/2014/main" id="{7C30D655-3237-7380-53EF-8342FDFB72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fontScale="92500"/>
          </a:bodyPr>
          <a:lstStyle/>
          <a:p>
            <a:r>
              <a:rPr lang="en-US" sz="1800" dirty="0"/>
              <a:t>These clusters do not get us what we’re looking for as it doesn’t take in to account type/position of player</a:t>
            </a:r>
          </a:p>
          <a:p>
            <a:pPr marL="0" indent="0">
              <a:buNone/>
            </a:pPr>
            <a:endParaRPr lang="en-US" sz="1800" dirty="0"/>
          </a:p>
          <a:p>
            <a:r>
              <a:rPr lang="en-US" sz="1800" dirty="0"/>
              <a:t>While high points, rebounds, and assists generally indicate a good player, different player types will have different stat make ups, and thus equally “good” players will be clustered differently</a:t>
            </a:r>
          </a:p>
          <a:p>
            <a:pPr marL="0" indent="0">
              <a:buNone/>
            </a:pPr>
            <a:endParaRPr lang="en-US" sz="1800" dirty="0"/>
          </a:p>
          <a:p>
            <a:r>
              <a:rPr lang="en-US" sz="1800" dirty="0"/>
              <a:t>For example, good “big” players will usually have high points, higher rebounds, and lower assists; whereas smaller players will have high points, but lower rebounds and higher assists</a:t>
            </a:r>
          </a:p>
          <a:p>
            <a:pPr lvl="1"/>
            <a:r>
              <a:rPr lang="en-US" sz="1800" dirty="0"/>
              <a:t>See differences in clusters 3 and 5 for hierarchical, and 1 and 3 for k-means</a:t>
            </a:r>
          </a:p>
        </p:txBody>
      </p:sp>
    </p:spTree>
    <p:extLst>
      <p:ext uri="{BB962C8B-B14F-4D97-AF65-F5344CB8AC3E}">
        <p14:creationId xmlns:p14="http://schemas.microsoft.com/office/powerpoint/2010/main" val="64300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a:t>Step 5. Pivoting Approach</a:t>
            </a:r>
          </a:p>
        </p:txBody>
      </p:sp>
      <p:pic>
        <p:nvPicPr>
          <p:cNvPr id="18" name="Graphic 17" descr="Chess Pieces">
            <a:extLst>
              <a:ext uri="{FF2B5EF4-FFF2-40B4-BE49-F238E27FC236}">
                <a16:creationId xmlns:a16="http://schemas.microsoft.com/office/drawing/2014/main" id="{FC6CA473-57F8-D098-FAF0-3C1443E7AD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fontScale="92500" lnSpcReduction="20000"/>
          </a:bodyPr>
          <a:lstStyle/>
          <a:p>
            <a:r>
              <a:rPr lang="en-US" sz="2000" dirty="0"/>
              <a:t>To correct for this, we can look in to using advanced game stats as opposed to standard points, rebounds, and assists</a:t>
            </a:r>
          </a:p>
          <a:p>
            <a:endParaRPr lang="en-US" sz="2000" dirty="0"/>
          </a:p>
          <a:p>
            <a:r>
              <a:rPr lang="en-US" sz="2000" dirty="0"/>
              <a:t>We’ll run the cluster analysis again using Win Share (WS) and Value over Replacement Player (VORP) – more generalized stats for winning and relational player value, available from </a:t>
            </a:r>
            <a:r>
              <a:rPr lang="en-US" sz="2000" dirty="0">
                <a:hlinkClick r:id="rId4"/>
              </a:rPr>
              <a:t>basketball-reference.com</a:t>
            </a:r>
            <a:endParaRPr lang="en-US" sz="2000" dirty="0"/>
          </a:p>
          <a:p>
            <a:endParaRPr lang="en-US" sz="2000" dirty="0"/>
          </a:p>
          <a:p>
            <a:r>
              <a:rPr lang="en-US" sz="2000" dirty="0"/>
              <a:t>This should correct for player type/position issue, and give us a more generalized view of how good players are</a:t>
            </a:r>
          </a:p>
        </p:txBody>
      </p:sp>
    </p:spTree>
    <p:extLst>
      <p:ext uri="{BB962C8B-B14F-4D97-AF65-F5344CB8AC3E}">
        <p14:creationId xmlns:p14="http://schemas.microsoft.com/office/powerpoint/2010/main" val="81657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a:t>Step 6. Re-clustering</a:t>
            </a:r>
          </a:p>
        </p:txBody>
      </p:sp>
      <p:pic>
        <p:nvPicPr>
          <p:cNvPr id="18" name="Graphic 17" descr="Flowchart">
            <a:extLst>
              <a:ext uri="{FF2B5EF4-FFF2-40B4-BE49-F238E27FC236}">
                <a16:creationId xmlns:a16="http://schemas.microsoft.com/office/drawing/2014/main" id="{376C4927-FEBE-8291-245B-62745D92E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a:bodyPr>
          <a:lstStyle/>
          <a:p>
            <a:r>
              <a:rPr lang="en-US" sz="2000" dirty="0"/>
              <a:t>The data cleaning and clustering methods used here are exactly the same as before, only difference is using WS and VORP to cluster instead of points, rebounds, and assists</a:t>
            </a:r>
          </a:p>
          <a:p>
            <a:endParaRPr lang="en-US" sz="2000" dirty="0"/>
          </a:p>
          <a:p>
            <a:r>
              <a:rPr lang="en-US" sz="2000" dirty="0"/>
              <a:t>The number of clusters was also kept the same, based on previous logic</a:t>
            </a:r>
          </a:p>
        </p:txBody>
      </p:sp>
    </p:spTree>
    <p:extLst>
      <p:ext uri="{BB962C8B-B14F-4D97-AF65-F5344CB8AC3E}">
        <p14:creationId xmlns:p14="http://schemas.microsoft.com/office/powerpoint/2010/main" val="1594414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p:txBody>
          <a:bodyPr/>
          <a:lstStyle/>
          <a:p>
            <a:r>
              <a:rPr lang="en-US" dirty="0"/>
              <a:t>Step 6. Re-clustering: Results</a:t>
            </a:r>
          </a:p>
        </p:txBody>
      </p:sp>
      <p:graphicFrame>
        <p:nvGraphicFramePr>
          <p:cNvPr id="4" name="Table 4">
            <a:extLst>
              <a:ext uri="{FF2B5EF4-FFF2-40B4-BE49-F238E27FC236}">
                <a16:creationId xmlns:a16="http://schemas.microsoft.com/office/drawing/2014/main" id="{5E406118-48E5-E87F-78FF-9B71771382C2}"/>
              </a:ext>
            </a:extLst>
          </p:cNvPr>
          <p:cNvGraphicFramePr>
            <a:graphicFrameLocks noGrp="1"/>
          </p:cNvGraphicFramePr>
          <p:nvPr>
            <p:ph idx="1"/>
            <p:extLst>
              <p:ext uri="{D42A27DB-BD31-4B8C-83A1-F6EECF244321}">
                <p14:modId xmlns:p14="http://schemas.microsoft.com/office/powerpoint/2010/main" val="4011978192"/>
              </p:ext>
            </p:extLst>
          </p:nvPr>
        </p:nvGraphicFramePr>
        <p:xfrm>
          <a:off x="838200" y="1439545"/>
          <a:ext cx="10515600" cy="24942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547640705"/>
                    </a:ext>
                  </a:extLst>
                </a:gridCol>
                <a:gridCol w="2628900">
                  <a:extLst>
                    <a:ext uri="{9D8B030D-6E8A-4147-A177-3AD203B41FA5}">
                      <a16:colId xmlns:a16="http://schemas.microsoft.com/office/drawing/2014/main" val="2464405710"/>
                    </a:ext>
                  </a:extLst>
                </a:gridCol>
                <a:gridCol w="2628900">
                  <a:extLst>
                    <a:ext uri="{9D8B030D-6E8A-4147-A177-3AD203B41FA5}">
                      <a16:colId xmlns:a16="http://schemas.microsoft.com/office/drawing/2014/main" val="2574351728"/>
                    </a:ext>
                  </a:extLst>
                </a:gridCol>
                <a:gridCol w="2628900">
                  <a:extLst>
                    <a:ext uri="{9D8B030D-6E8A-4147-A177-3AD203B41FA5}">
                      <a16:colId xmlns:a16="http://schemas.microsoft.com/office/drawing/2014/main" val="905603093"/>
                    </a:ext>
                  </a:extLst>
                </a:gridCol>
              </a:tblGrid>
              <a:tr h="370840">
                <a:tc>
                  <a:txBody>
                    <a:bodyPr/>
                    <a:lstStyle/>
                    <a:p>
                      <a:r>
                        <a:rPr lang="en-US" dirty="0"/>
                        <a:t>Hierarchical Cluster Group</a:t>
                      </a:r>
                    </a:p>
                  </a:txBody>
                  <a:tcPr/>
                </a:tc>
                <a:tc>
                  <a:txBody>
                    <a:bodyPr/>
                    <a:lstStyle/>
                    <a:p>
                      <a:r>
                        <a:rPr lang="en-US" dirty="0"/>
                        <a:t>Number of Players</a:t>
                      </a:r>
                    </a:p>
                  </a:txBody>
                  <a:tcPr/>
                </a:tc>
                <a:tc>
                  <a:txBody>
                    <a:bodyPr/>
                    <a:lstStyle/>
                    <a:p>
                      <a:r>
                        <a:rPr lang="en-US" dirty="0"/>
                        <a:t>Avg WS</a:t>
                      </a:r>
                    </a:p>
                  </a:txBody>
                  <a:tcPr/>
                </a:tc>
                <a:tc>
                  <a:txBody>
                    <a:bodyPr/>
                    <a:lstStyle/>
                    <a:p>
                      <a:r>
                        <a:rPr lang="en-US" dirty="0"/>
                        <a:t>Avg VORP</a:t>
                      </a:r>
                    </a:p>
                  </a:txBody>
                  <a:tcPr/>
                </a:tc>
                <a:extLst>
                  <a:ext uri="{0D108BD9-81ED-4DB2-BD59-A6C34878D82A}">
                    <a16:rowId xmlns:a16="http://schemas.microsoft.com/office/drawing/2014/main" val="2356621001"/>
                  </a:ext>
                </a:extLst>
              </a:tr>
              <a:tr h="370840">
                <a:tc>
                  <a:txBody>
                    <a:bodyPr/>
                    <a:lstStyle/>
                    <a:p>
                      <a:r>
                        <a:rPr lang="en-US" dirty="0"/>
                        <a:t>1</a:t>
                      </a:r>
                    </a:p>
                  </a:txBody>
                  <a:tcPr/>
                </a:tc>
                <a:tc>
                  <a:txBody>
                    <a:bodyPr/>
                    <a:lstStyle/>
                    <a:p>
                      <a:r>
                        <a:rPr lang="en-US" dirty="0"/>
                        <a:t>194</a:t>
                      </a:r>
                    </a:p>
                  </a:txBody>
                  <a:tcPr/>
                </a:tc>
                <a:tc>
                  <a:txBody>
                    <a:bodyPr/>
                    <a:lstStyle/>
                    <a:p>
                      <a:r>
                        <a:rPr lang="en-US" dirty="0"/>
                        <a:t>2.4</a:t>
                      </a:r>
                    </a:p>
                  </a:txBody>
                  <a:tcPr/>
                </a:tc>
                <a:tc>
                  <a:txBody>
                    <a:bodyPr/>
                    <a:lstStyle/>
                    <a:p>
                      <a:r>
                        <a:rPr lang="en-US" dirty="0"/>
                        <a:t>0.4</a:t>
                      </a:r>
                    </a:p>
                  </a:txBody>
                  <a:tcPr/>
                </a:tc>
                <a:extLst>
                  <a:ext uri="{0D108BD9-81ED-4DB2-BD59-A6C34878D82A}">
                    <a16:rowId xmlns:a16="http://schemas.microsoft.com/office/drawing/2014/main" val="3280546506"/>
                  </a:ext>
                </a:extLst>
              </a:tr>
              <a:tr h="370840">
                <a:tc>
                  <a:txBody>
                    <a:bodyPr/>
                    <a:lstStyle/>
                    <a:p>
                      <a:r>
                        <a:rPr lang="en-US" dirty="0"/>
                        <a:t>2</a:t>
                      </a:r>
                    </a:p>
                  </a:txBody>
                  <a:tcPr/>
                </a:tc>
                <a:tc>
                  <a:txBody>
                    <a:bodyPr/>
                    <a:lstStyle/>
                    <a:p>
                      <a:r>
                        <a:rPr lang="en-US" dirty="0"/>
                        <a:t>85</a:t>
                      </a:r>
                    </a:p>
                  </a:txBody>
                  <a:tcPr/>
                </a:tc>
                <a:tc>
                  <a:txBody>
                    <a:bodyPr/>
                    <a:lstStyle/>
                    <a:p>
                      <a:r>
                        <a:rPr lang="en-US" dirty="0"/>
                        <a:t>5.4</a:t>
                      </a:r>
                    </a:p>
                  </a:txBody>
                  <a:tcPr/>
                </a:tc>
                <a:tc>
                  <a:txBody>
                    <a:bodyPr/>
                    <a:lstStyle/>
                    <a:p>
                      <a:r>
                        <a:rPr lang="en-US" dirty="0"/>
                        <a:t>1.6</a:t>
                      </a:r>
                    </a:p>
                  </a:txBody>
                  <a:tcPr/>
                </a:tc>
                <a:extLst>
                  <a:ext uri="{0D108BD9-81ED-4DB2-BD59-A6C34878D82A}">
                    <a16:rowId xmlns:a16="http://schemas.microsoft.com/office/drawing/2014/main" val="225576604"/>
                  </a:ext>
                </a:extLst>
              </a:tr>
              <a:tr h="370840">
                <a:tc>
                  <a:txBody>
                    <a:bodyPr/>
                    <a:lstStyle/>
                    <a:p>
                      <a:r>
                        <a:rPr lang="en-US" dirty="0"/>
                        <a:t>3</a:t>
                      </a:r>
                    </a:p>
                  </a:txBody>
                  <a:tcPr/>
                </a:tc>
                <a:tc>
                  <a:txBody>
                    <a:bodyPr/>
                    <a:lstStyle/>
                    <a:p>
                      <a:r>
                        <a:rPr lang="en-US" dirty="0"/>
                        <a:t>32</a:t>
                      </a:r>
                    </a:p>
                  </a:txBody>
                  <a:tcPr/>
                </a:tc>
                <a:tc>
                  <a:txBody>
                    <a:bodyPr/>
                    <a:lstStyle/>
                    <a:p>
                      <a:r>
                        <a:rPr lang="en-US" dirty="0"/>
                        <a:t>8.1</a:t>
                      </a:r>
                    </a:p>
                  </a:txBody>
                  <a:tcPr/>
                </a:tc>
                <a:tc>
                  <a:txBody>
                    <a:bodyPr/>
                    <a:lstStyle/>
                    <a:p>
                      <a:r>
                        <a:rPr lang="en-US" dirty="0"/>
                        <a:t>3.7</a:t>
                      </a:r>
                    </a:p>
                  </a:txBody>
                  <a:tcPr/>
                </a:tc>
                <a:extLst>
                  <a:ext uri="{0D108BD9-81ED-4DB2-BD59-A6C34878D82A}">
                    <a16:rowId xmlns:a16="http://schemas.microsoft.com/office/drawing/2014/main" val="2551268628"/>
                  </a:ext>
                </a:extLst>
              </a:tr>
              <a:tr h="370840">
                <a:tc>
                  <a:txBody>
                    <a:bodyPr/>
                    <a:lstStyle/>
                    <a:p>
                      <a:r>
                        <a:rPr lang="en-US" dirty="0"/>
                        <a:t>4</a:t>
                      </a:r>
                    </a:p>
                  </a:txBody>
                  <a:tcPr/>
                </a:tc>
                <a:tc>
                  <a:txBody>
                    <a:bodyPr/>
                    <a:lstStyle/>
                    <a:p>
                      <a:r>
                        <a:rPr lang="en-US" dirty="0"/>
                        <a:t>172</a:t>
                      </a:r>
                    </a:p>
                  </a:txBody>
                  <a:tcPr/>
                </a:tc>
                <a:tc>
                  <a:txBody>
                    <a:bodyPr/>
                    <a:lstStyle/>
                    <a:p>
                      <a:r>
                        <a:rPr lang="en-US" dirty="0"/>
                        <a:t>0.5</a:t>
                      </a:r>
                    </a:p>
                  </a:txBody>
                  <a:tcPr/>
                </a:tc>
                <a:tc>
                  <a:txBody>
                    <a:bodyPr/>
                    <a:lstStyle/>
                    <a:p>
                      <a:r>
                        <a:rPr lang="en-US" dirty="0"/>
                        <a:t>-0.2</a:t>
                      </a:r>
                    </a:p>
                  </a:txBody>
                  <a:tcPr/>
                </a:tc>
                <a:extLst>
                  <a:ext uri="{0D108BD9-81ED-4DB2-BD59-A6C34878D82A}">
                    <a16:rowId xmlns:a16="http://schemas.microsoft.com/office/drawing/2014/main" val="2406942588"/>
                  </a:ext>
                </a:extLst>
              </a:tr>
              <a:tr h="370840">
                <a:tc>
                  <a:txBody>
                    <a:bodyPr/>
                    <a:lstStyle/>
                    <a:p>
                      <a:r>
                        <a:rPr lang="en-US" dirty="0"/>
                        <a:t>5</a:t>
                      </a:r>
                    </a:p>
                  </a:txBody>
                  <a:tcPr/>
                </a:tc>
                <a:tc>
                  <a:txBody>
                    <a:bodyPr/>
                    <a:lstStyle/>
                    <a:p>
                      <a:r>
                        <a:rPr lang="en-US" dirty="0"/>
                        <a:t>3</a:t>
                      </a:r>
                    </a:p>
                  </a:txBody>
                  <a:tcPr/>
                </a:tc>
                <a:tc>
                  <a:txBody>
                    <a:bodyPr/>
                    <a:lstStyle/>
                    <a:p>
                      <a:r>
                        <a:rPr lang="en-US" dirty="0"/>
                        <a:t>13.4</a:t>
                      </a:r>
                    </a:p>
                  </a:txBody>
                  <a:tcPr/>
                </a:tc>
                <a:tc>
                  <a:txBody>
                    <a:bodyPr/>
                    <a:lstStyle/>
                    <a:p>
                      <a:r>
                        <a:rPr lang="en-US" dirty="0"/>
                        <a:t>7.9</a:t>
                      </a:r>
                    </a:p>
                  </a:txBody>
                  <a:tcPr/>
                </a:tc>
                <a:extLst>
                  <a:ext uri="{0D108BD9-81ED-4DB2-BD59-A6C34878D82A}">
                    <a16:rowId xmlns:a16="http://schemas.microsoft.com/office/drawing/2014/main" val="1483488913"/>
                  </a:ext>
                </a:extLst>
              </a:tr>
            </a:tbl>
          </a:graphicData>
        </a:graphic>
      </p:graphicFrame>
      <p:graphicFrame>
        <p:nvGraphicFramePr>
          <p:cNvPr id="5" name="Table 4">
            <a:extLst>
              <a:ext uri="{FF2B5EF4-FFF2-40B4-BE49-F238E27FC236}">
                <a16:creationId xmlns:a16="http://schemas.microsoft.com/office/drawing/2014/main" id="{328A5F65-4BBD-3A10-F652-9206B1CC00BB}"/>
              </a:ext>
            </a:extLst>
          </p:cNvPr>
          <p:cNvGraphicFramePr>
            <a:graphicFrameLocks/>
          </p:cNvGraphicFramePr>
          <p:nvPr>
            <p:extLst>
              <p:ext uri="{D42A27DB-BD31-4B8C-83A1-F6EECF244321}">
                <p14:modId xmlns:p14="http://schemas.microsoft.com/office/powerpoint/2010/main" val="1569326801"/>
              </p:ext>
            </p:extLst>
          </p:nvPr>
        </p:nvGraphicFramePr>
        <p:xfrm>
          <a:off x="838200" y="4171315"/>
          <a:ext cx="10515600" cy="222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547640705"/>
                    </a:ext>
                  </a:extLst>
                </a:gridCol>
                <a:gridCol w="2628900">
                  <a:extLst>
                    <a:ext uri="{9D8B030D-6E8A-4147-A177-3AD203B41FA5}">
                      <a16:colId xmlns:a16="http://schemas.microsoft.com/office/drawing/2014/main" val="2464405710"/>
                    </a:ext>
                  </a:extLst>
                </a:gridCol>
                <a:gridCol w="2628900">
                  <a:extLst>
                    <a:ext uri="{9D8B030D-6E8A-4147-A177-3AD203B41FA5}">
                      <a16:colId xmlns:a16="http://schemas.microsoft.com/office/drawing/2014/main" val="2574351728"/>
                    </a:ext>
                  </a:extLst>
                </a:gridCol>
                <a:gridCol w="2628900">
                  <a:extLst>
                    <a:ext uri="{9D8B030D-6E8A-4147-A177-3AD203B41FA5}">
                      <a16:colId xmlns:a16="http://schemas.microsoft.com/office/drawing/2014/main" val="905603093"/>
                    </a:ext>
                  </a:extLst>
                </a:gridCol>
              </a:tblGrid>
              <a:tr h="370840">
                <a:tc>
                  <a:txBody>
                    <a:bodyPr/>
                    <a:lstStyle/>
                    <a:p>
                      <a:r>
                        <a:rPr lang="en-US" dirty="0"/>
                        <a:t>K-Means Cluster Group</a:t>
                      </a:r>
                    </a:p>
                  </a:txBody>
                  <a:tcPr/>
                </a:tc>
                <a:tc>
                  <a:txBody>
                    <a:bodyPr/>
                    <a:lstStyle/>
                    <a:p>
                      <a:r>
                        <a:rPr lang="en-US" dirty="0"/>
                        <a:t>Number of Players</a:t>
                      </a:r>
                    </a:p>
                  </a:txBody>
                  <a:tcPr/>
                </a:tc>
                <a:tc>
                  <a:txBody>
                    <a:bodyPr/>
                    <a:lstStyle/>
                    <a:p>
                      <a:r>
                        <a:rPr lang="en-US" dirty="0"/>
                        <a:t>Avg WS</a:t>
                      </a:r>
                    </a:p>
                  </a:txBody>
                  <a:tcPr/>
                </a:tc>
                <a:tc>
                  <a:txBody>
                    <a:bodyPr/>
                    <a:lstStyle/>
                    <a:p>
                      <a:r>
                        <a:rPr lang="en-US" dirty="0"/>
                        <a:t>Avg VORP</a:t>
                      </a:r>
                    </a:p>
                  </a:txBody>
                  <a:tcPr/>
                </a:tc>
                <a:extLst>
                  <a:ext uri="{0D108BD9-81ED-4DB2-BD59-A6C34878D82A}">
                    <a16:rowId xmlns:a16="http://schemas.microsoft.com/office/drawing/2014/main" val="2356621001"/>
                  </a:ext>
                </a:extLst>
              </a:tr>
              <a:tr h="370840">
                <a:tc>
                  <a:txBody>
                    <a:bodyPr/>
                    <a:lstStyle/>
                    <a:p>
                      <a:r>
                        <a:rPr lang="en-US" dirty="0"/>
                        <a:t>1</a:t>
                      </a:r>
                    </a:p>
                  </a:txBody>
                  <a:tcPr/>
                </a:tc>
                <a:tc>
                  <a:txBody>
                    <a:bodyPr/>
                    <a:lstStyle/>
                    <a:p>
                      <a:r>
                        <a:rPr lang="en-US" dirty="0"/>
                        <a:t>145</a:t>
                      </a:r>
                    </a:p>
                  </a:txBody>
                  <a:tcPr/>
                </a:tc>
                <a:tc>
                  <a:txBody>
                    <a:bodyPr/>
                    <a:lstStyle/>
                    <a:p>
                      <a:r>
                        <a:rPr lang="en-US" dirty="0"/>
                        <a:t>2.5</a:t>
                      </a:r>
                    </a:p>
                  </a:txBody>
                  <a:tcPr/>
                </a:tc>
                <a:tc>
                  <a:txBody>
                    <a:bodyPr/>
                    <a:lstStyle/>
                    <a:p>
                      <a:r>
                        <a:rPr lang="en-US" dirty="0"/>
                        <a:t>0.4</a:t>
                      </a:r>
                    </a:p>
                  </a:txBody>
                  <a:tcPr/>
                </a:tc>
                <a:extLst>
                  <a:ext uri="{0D108BD9-81ED-4DB2-BD59-A6C34878D82A}">
                    <a16:rowId xmlns:a16="http://schemas.microsoft.com/office/drawing/2014/main" val="3280546506"/>
                  </a:ext>
                </a:extLst>
              </a:tr>
              <a:tr h="370840">
                <a:tc>
                  <a:txBody>
                    <a:bodyPr/>
                    <a:lstStyle/>
                    <a:p>
                      <a:r>
                        <a:rPr lang="en-US" dirty="0"/>
                        <a:t>2</a:t>
                      </a:r>
                    </a:p>
                  </a:txBody>
                  <a:tcPr/>
                </a:tc>
                <a:tc>
                  <a:txBody>
                    <a:bodyPr/>
                    <a:lstStyle/>
                    <a:p>
                      <a:r>
                        <a:rPr lang="en-US" dirty="0"/>
                        <a:t>16</a:t>
                      </a:r>
                    </a:p>
                  </a:txBody>
                  <a:tcPr/>
                </a:tc>
                <a:tc>
                  <a:txBody>
                    <a:bodyPr/>
                    <a:lstStyle/>
                    <a:p>
                      <a:r>
                        <a:rPr lang="en-US" dirty="0"/>
                        <a:t>9.8</a:t>
                      </a:r>
                    </a:p>
                  </a:txBody>
                  <a:tcPr/>
                </a:tc>
                <a:tc>
                  <a:txBody>
                    <a:bodyPr/>
                    <a:lstStyle/>
                    <a:p>
                      <a:r>
                        <a:rPr lang="en-US" dirty="0"/>
                        <a:t>5.1</a:t>
                      </a:r>
                    </a:p>
                  </a:txBody>
                  <a:tcPr/>
                </a:tc>
                <a:extLst>
                  <a:ext uri="{0D108BD9-81ED-4DB2-BD59-A6C34878D82A}">
                    <a16:rowId xmlns:a16="http://schemas.microsoft.com/office/drawing/2014/main" val="225576604"/>
                  </a:ext>
                </a:extLst>
              </a:tr>
              <a:tr h="370840">
                <a:tc>
                  <a:txBody>
                    <a:bodyPr/>
                    <a:lstStyle/>
                    <a:p>
                      <a:r>
                        <a:rPr lang="en-US" dirty="0"/>
                        <a:t>3</a:t>
                      </a:r>
                    </a:p>
                  </a:txBody>
                  <a:tcPr/>
                </a:tc>
                <a:tc>
                  <a:txBody>
                    <a:bodyPr/>
                    <a:lstStyle/>
                    <a:p>
                      <a:r>
                        <a:rPr lang="en-US" dirty="0"/>
                        <a:t>79</a:t>
                      </a:r>
                    </a:p>
                  </a:txBody>
                  <a:tcPr/>
                </a:tc>
                <a:tc>
                  <a:txBody>
                    <a:bodyPr/>
                    <a:lstStyle/>
                    <a:p>
                      <a:r>
                        <a:rPr lang="en-US" dirty="0"/>
                        <a:t>4.8</a:t>
                      </a:r>
                    </a:p>
                  </a:txBody>
                  <a:tcPr/>
                </a:tc>
                <a:tc>
                  <a:txBody>
                    <a:bodyPr/>
                    <a:lstStyle/>
                    <a:p>
                      <a:r>
                        <a:rPr lang="en-US" dirty="0"/>
                        <a:t>1.3</a:t>
                      </a:r>
                    </a:p>
                  </a:txBody>
                  <a:tcPr/>
                </a:tc>
                <a:extLst>
                  <a:ext uri="{0D108BD9-81ED-4DB2-BD59-A6C34878D82A}">
                    <a16:rowId xmlns:a16="http://schemas.microsoft.com/office/drawing/2014/main" val="2551268628"/>
                  </a:ext>
                </a:extLst>
              </a:tr>
              <a:tr h="370840">
                <a:tc>
                  <a:txBody>
                    <a:bodyPr/>
                    <a:lstStyle/>
                    <a:p>
                      <a:r>
                        <a:rPr lang="en-US" dirty="0"/>
                        <a:t>4</a:t>
                      </a:r>
                    </a:p>
                  </a:txBody>
                  <a:tcPr/>
                </a:tc>
                <a:tc>
                  <a:txBody>
                    <a:bodyPr/>
                    <a:lstStyle/>
                    <a:p>
                      <a:r>
                        <a:rPr lang="en-US" dirty="0"/>
                        <a:t>205</a:t>
                      </a:r>
                    </a:p>
                  </a:txBody>
                  <a:tcPr/>
                </a:tc>
                <a:tc>
                  <a:txBody>
                    <a:bodyPr/>
                    <a:lstStyle/>
                    <a:p>
                      <a:r>
                        <a:rPr lang="en-US" dirty="0"/>
                        <a:t>0.6</a:t>
                      </a:r>
                    </a:p>
                  </a:txBody>
                  <a:tcPr/>
                </a:tc>
                <a:tc>
                  <a:txBody>
                    <a:bodyPr/>
                    <a:lstStyle/>
                    <a:p>
                      <a:r>
                        <a:rPr lang="en-US" dirty="0"/>
                        <a:t>-0.2</a:t>
                      </a:r>
                    </a:p>
                  </a:txBody>
                  <a:tcPr/>
                </a:tc>
                <a:extLst>
                  <a:ext uri="{0D108BD9-81ED-4DB2-BD59-A6C34878D82A}">
                    <a16:rowId xmlns:a16="http://schemas.microsoft.com/office/drawing/2014/main" val="2406942588"/>
                  </a:ext>
                </a:extLst>
              </a:tr>
              <a:tr h="370840">
                <a:tc>
                  <a:txBody>
                    <a:bodyPr/>
                    <a:lstStyle/>
                    <a:p>
                      <a:r>
                        <a:rPr lang="en-US" dirty="0"/>
                        <a:t>5</a:t>
                      </a:r>
                    </a:p>
                  </a:txBody>
                  <a:tcPr/>
                </a:tc>
                <a:tc>
                  <a:txBody>
                    <a:bodyPr/>
                    <a:lstStyle/>
                    <a:p>
                      <a:r>
                        <a:rPr lang="en-US" dirty="0"/>
                        <a:t>41</a:t>
                      </a:r>
                    </a:p>
                  </a:txBody>
                  <a:tcPr/>
                </a:tc>
                <a:tc>
                  <a:txBody>
                    <a:bodyPr/>
                    <a:lstStyle/>
                    <a:p>
                      <a:r>
                        <a:rPr lang="en-US" dirty="0"/>
                        <a:t>7.1</a:t>
                      </a:r>
                    </a:p>
                  </a:txBody>
                  <a:tcPr/>
                </a:tc>
                <a:tc>
                  <a:txBody>
                    <a:bodyPr/>
                    <a:lstStyle/>
                    <a:p>
                      <a:r>
                        <a:rPr lang="en-US" dirty="0"/>
                        <a:t>2.6</a:t>
                      </a:r>
                    </a:p>
                  </a:txBody>
                  <a:tcPr/>
                </a:tc>
                <a:extLst>
                  <a:ext uri="{0D108BD9-81ED-4DB2-BD59-A6C34878D82A}">
                    <a16:rowId xmlns:a16="http://schemas.microsoft.com/office/drawing/2014/main" val="1483488913"/>
                  </a:ext>
                </a:extLst>
              </a:tr>
            </a:tbl>
          </a:graphicData>
        </a:graphic>
      </p:graphicFrame>
      <p:sp>
        <p:nvSpPr>
          <p:cNvPr id="6" name="TextBox 5">
            <a:extLst>
              <a:ext uri="{FF2B5EF4-FFF2-40B4-BE49-F238E27FC236}">
                <a16:creationId xmlns:a16="http://schemas.microsoft.com/office/drawing/2014/main" id="{6699F8EA-E142-FF54-A34D-7FC6A66B6DAE}"/>
              </a:ext>
            </a:extLst>
          </p:cNvPr>
          <p:cNvSpPr txBox="1"/>
          <p:nvPr/>
        </p:nvSpPr>
        <p:spPr>
          <a:xfrm>
            <a:off x="8178800" y="231734"/>
            <a:ext cx="3810000" cy="1200329"/>
          </a:xfrm>
          <a:prstGeom prst="rect">
            <a:avLst/>
          </a:prstGeom>
          <a:noFill/>
        </p:spPr>
        <p:txBody>
          <a:bodyPr wrap="square" rtlCol="0">
            <a:spAutoFit/>
          </a:bodyPr>
          <a:lstStyle/>
          <a:p>
            <a:r>
              <a:rPr lang="en-US" dirty="0"/>
              <a:t>***Note: cluster group is randomly assigned and is not in any order indicating how good that group of players is</a:t>
            </a:r>
          </a:p>
        </p:txBody>
      </p:sp>
    </p:spTree>
    <p:extLst>
      <p:ext uri="{BB962C8B-B14F-4D97-AF65-F5344CB8AC3E}">
        <p14:creationId xmlns:p14="http://schemas.microsoft.com/office/powerpoint/2010/main" val="47455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a:t>Step 6. Re-Clustering: Takeaways</a:t>
            </a:r>
          </a:p>
        </p:txBody>
      </p:sp>
      <p:pic>
        <p:nvPicPr>
          <p:cNvPr id="18" name="Graphic 17" descr="Presentation with Bar Chart">
            <a:extLst>
              <a:ext uri="{FF2B5EF4-FFF2-40B4-BE49-F238E27FC236}">
                <a16:creationId xmlns:a16="http://schemas.microsoft.com/office/drawing/2014/main" id="{8355D003-6F27-ACD5-F6EE-01A3831F6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a:bodyPr>
          <a:lstStyle/>
          <a:p>
            <a:r>
              <a:rPr lang="en-US" sz="2000" dirty="0"/>
              <a:t>These results give us a better trend between the two variables WS and VORP (i.e. they appear more directly correlated)</a:t>
            </a:r>
          </a:p>
          <a:p>
            <a:endParaRPr lang="en-US" sz="2000" dirty="0"/>
          </a:p>
          <a:p>
            <a:r>
              <a:rPr lang="en-US" sz="2000" dirty="0"/>
              <a:t>These groupings are more likely to be indicative of general “goodness” of a player</a:t>
            </a:r>
          </a:p>
          <a:p>
            <a:pPr lvl="1"/>
            <a:r>
              <a:rPr lang="en-US" sz="2000" dirty="0"/>
              <a:t>i.e. group 5 of hierarchical and 2 of k-means would indicate the best players, as they have the highest WS and VORP</a:t>
            </a:r>
          </a:p>
          <a:p>
            <a:endParaRPr lang="en-US" sz="2000" dirty="0"/>
          </a:p>
        </p:txBody>
      </p:sp>
    </p:spTree>
    <p:extLst>
      <p:ext uri="{BB962C8B-B14F-4D97-AF65-F5344CB8AC3E}">
        <p14:creationId xmlns:p14="http://schemas.microsoft.com/office/powerpoint/2010/main" val="3303491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008184" y="174032"/>
            <a:ext cx="10175631" cy="1111843"/>
          </a:xfrm>
        </p:spPr>
        <p:txBody>
          <a:bodyPr anchor="ctr">
            <a:normAutofit/>
          </a:bodyPr>
          <a:lstStyle/>
          <a:p>
            <a:pPr algn="ctr"/>
            <a:r>
              <a:rPr lang="en-US" sz="4000"/>
              <a:t>7. Assigning Player Value</a:t>
            </a:r>
          </a:p>
        </p:txBody>
      </p:sp>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008184" y="1459906"/>
            <a:ext cx="10175630" cy="927693"/>
          </a:xfrm>
        </p:spPr>
        <p:txBody>
          <a:bodyPr anchor="ctr">
            <a:normAutofit/>
          </a:bodyPr>
          <a:lstStyle/>
          <a:p>
            <a:pPr marL="0" indent="0" algn="ctr">
              <a:buNone/>
            </a:pPr>
            <a:r>
              <a:rPr lang="en-US" sz="2000" dirty="0"/>
              <a:t>Each player is assigned a “player value” based on their cluster, which will in turn be summed at the team level to calculate depth. These values were assigned qualitatively, and roughly in line with average WS for each cluster (higher values for better WS/VORP average).</a:t>
            </a:r>
          </a:p>
          <a:p>
            <a:pPr marL="0" indent="0" algn="ctr">
              <a:buNone/>
            </a:pPr>
            <a:endParaRPr lang="en-US" sz="2000" dirty="0"/>
          </a:p>
        </p:txBody>
      </p:sp>
      <p:graphicFrame>
        <p:nvGraphicFramePr>
          <p:cNvPr id="4" name="Table 4">
            <a:extLst>
              <a:ext uri="{FF2B5EF4-FFF2-40B4-BE49-F238E27FC236}">
                <a16:creationId xmlns:a16="http://schemas.microsoft.com/office/drawing/2014/main" id="{2DCA57A3-ED95-95D4-D5A8-33CF844048E9}"/>
              </a:ext>
            </a:extLst>
          </p:cNvPr>
          <p:cNvGraphicFramePr>
            <a:graphicFrameLocks/>
          </p:cNvGraphicFramePr>
          <p:nvPr>
            <p:extLst>
              <p:ext uri="{D42A27DB-BD31-4B8C-83A1-F6EECF244321}">
                <p14:modId xmlns:p14="http://schemas.microsoft.com/office/powerpoint/2010/main" val="3744686249"/>
              </p:ext>
            </p:extLst>
          </p:nvPr>
        </p:nvGraphicFramePr>
        <p:xfrm>
          <a:off x="835154" y="2672923"/>
          <a:ext cx="10515597" cy="3363848"/>
        </p:xfrm>
        <a:graphic>
          <a:graphicData uri="http://schemas.openxmlformats.org/drawingml/2006/table">
            <a:tbl>
              <a:tblPr firstRow="1" bandRow="1">
                <a:noFill/>
                <a:tableStyleId>{5C22544A-7EE6-4342-B048-85BDC9FD1C3A}</a:tableStyleId>
              </a:tblPr>
              <a:tblGrid>
                <a:gridCol w="2763155">
                  <a:extLst>
                    <a:ext uri="{9D8B030D-6E8A-4147-A177-3AD203B41FA5}">
                      <a16:colId xmlns:a16="http://schemas.microsoft.com/office/drawing/2014/main" val="3547640705"/>
                    </a:ext>
                  </a:extLst>
                </a:gridCol>
                <a:gridCol w="2822118">
                  <a:extLst>
                    <a:ext uri="{9D8B030D-6E8A-4147-A177-3AD203B41FA5}">
                      <a16:colId xmlns:a16="http://schemas.microsoft.com/office/drawing/2014/main" val="2464405710"/>
                    </a:ext>
                  </a:extLst>
                </a:gridCol>
                <a:gridCol w="2108206">
                  <a:extLst>
                    <a:ext uri="{9D8B030D-6E8A-4147-A177-3AD203B41FA5}">
                      <a16:colId xmlns:a16="http://schemas.microsoft.com/office/drawing/2014/main" val="2574351728"/>
                    </a:ext>
                  </a:extLst>
                </a:gridCol>
                <a:gridCol w="2822118">
                  <a:extLst>
                    <a:ext uri="{9D8B030D-6E8A-4147-A177-3AD203B41FA5}">
                      <a16:colId xmlns:a16="http://schemas.microsoft.com/office/drawing/2014/main" val="905603093"/>
                    </a:ext>
                  </a:extLst>
                </a:gridCol>
              </a:tblGrid>
              <a:tr h="968483">
                <a:tc>
                  <a:txBody>
                    <a:bodyPr/>
                    <a:lstStyle/>
                    <a:p>
                      <a:r>
                        <a:rPr lang="en-US" sz="2500" b="1" cap="none" spc="30">
                          <a:solidFill>
                            <a:schemeClr val="tx1"/>
                          </a:solidFill>
                        </a:rPr>
                        <a:t>Hierarchical Cluster Group</a:t>
                      </a:r>
                    </a:p>
                  </a:txBody>
                  <a:tcPr marL="0" marR="14192" marT="70962" marB="7096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Player Value Assigned</a:t>
                      </a:r>
                    </a:p>
                  </a:txBody>
                  <a:tcPr marL="0" marR="14192" marT="70962" marB="7096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K-Means Group</a:t>
                      </a:r>
                    </a:p>
                  </a:txBody>
                  <a:tcPr marL="0" marR="14192" marT="70962" marB="70962"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2500" b="1" cap="none" spc="30">
                          <a:solidFill>
                            <a:schemeClr val="tx1"/>
                          </a:solidFill>
                        </a:rPr>
                        <a:t>Player Value Assigned</a:t>
                      </a:r>
                    </a:p>
                  </a:txBody>
                  <a:tcPr marL="0" marR="14192" marT="70962" marB="7096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356621001"/>
                  </a:ext>
                </a:extLst>
              </a:tr>
              <a:tr h="479073">
                <a:tc>
                  <a:txBody>
                    <a:bodyPr/>
                    <a:lstStyle/>
                    <a:p>
                      <a:r>
                        <a:rPr lang="en-US" sz="1800" cap="none" spc="0">
                          <a:solidFill>
                            <a:schemeClr val="tx1"/>
                          </a:solidFill>
                        </a:rPr>
                        <a:t>1</a:t>
                      </a:r>
                    </a:p>
                  </a:txBody>
                  <a:tcPr marL="0" marR="141922" marT="70962" marB="7096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800" cap="none" spc="0">
                          <a:solidFill>
                            <a:schemeClr val="tx1"/>
                          </a:solidFill>
                        </a:rPr>
                        <a:t>3</a:t>
                      </a:r>
                    </a:p>
                  </a:txBody>
                  <a:tcPr marL="0" marR="141922" marT="70962" marB="7096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800" cap="none" spc="0">
                          <a:solidFill>
                            <a:schemeClr val="tx1"/>
                          </a:solidFill>
                        </a:rPr>
                        <a:t>1</a:t>
                      </a:r>
                    </a:p>
                  </a:txBody>
                  <a:tcPr marL="0" marR="141922" marT="70962" marB="70962">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800" cap="none" spc="0">
                          <a:solidFill>
                            <a:schemeClr val="tx1"/>
                          </a:solidFill>
                        </a:rPr>
                        <a:t>3</a:t>
                      </a:r>
                    </a:p>
                  </a:txBody>
                  <a:tcPr marL="0" marR="141922" marT="70962" marB="70962">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3280546506"/>
                  </a:ext>
                </a:extLst>
              </a:tr>
              <a:tr h="479073">
                <a:tc>
                  <a:txBody>
                    <a:bodyPr/>
                    <a:lstStyle/>
                    <a:p>
                      <a:r>
                        <a:rPr lang="en-US" sz="1800" cap="none" spc="0">
                          <a:solidFill>
                            <a:schemeClr val="tx1"/>
                          </a:solidFill>
                        </a:rPr>
                        <a:t>2</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5</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2</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10</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25576604"/>
                  </a:ext>
                </a:extLst>
              </a:tr>
              <a:tr h="479073">
                <a:tc>
                  <a:txBody>
                    <a:bodyPr/>
                    <a:lstStyle/>
                    <a:p>
                      <a:r>
                        <a:rPr lang="en-US" sz="1800" cap="none" spc="0">
                          <a:solidFill>
                            <a:schemeClr val="tx1"/>
                          </a:solidFill>
                        </a:rPr>
                        <a:t>3</a:t>
                      </a:r>
                    </a:p>
                  </a:txBody>
                  <a:tcPr marL="0" marR="141922" marT="70962" marB="70962">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800" cap="none" spc="0">
                          <a:solidFill>
                            <a:schemeClr val="tx1"/>
                          </a:solidFill>
                        </a:rPr>
                        <a:t>10</a:t>
                      </a:r>
                    </a:p>
                  </a:txBody>
                  <a:tcPr marL="0" marR="141922" marT="70962" marB="70962">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800" cap="none" spc="0">
                          <a:solidFill>
                            <a:schemeClr val="tx1"/>
                          </a:solidFill>
                        </a:rPr>
                        <a:t>3</a:t>
                      </a:r>
                    </a:p>
                  </a:txBody>
                  <a:tcPr marL="0" marR="141922" marT="70962" marB="70962">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800" cap="none" spc="0">
                          <a:solidFill>
                            <a:schemeClr val="tx1"/>
                          </a:solidFill>
                        </a:rPr>
                        <a:t>5</a:t>
                      </a:r>
                    </a:p>
                  </a:txBody>
                  <a:tcPr marL="0" marR="141922" marT="70962" marB="70962">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551268628"/>
                  </a:ext>
                </a:extLst>
              </a:tr>
              <a:tr h="479073">
                <a:tc>
                  <a:txBody>
                    <a:bodyPr/>
                    <a:lstStyle/>
                    <a:p>
                      <a:r>
                        <a:rPr lang="en-US" sz="1800" cap="none" spc="0">
                          <a:solidFill>
                            <a:schemeClr val="tx1"/>
                          </a:solidFill>
                        </a:rPr>
                        <a:t>4</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1</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4</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800" cap="none" spc="0">
                          <a:solidFill>
                            <a:schemeClr val="tx1"/>
                          </a:solidFill>
                        </a:rPr>
                        <a:t>1</a:t>
                      </a:r>
                    </a:p>
                  </a:txBody>
                  <a:tcPr marL="70962" marR="141922" marT="70962" marB="70962">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406942588"/>
                  </a:ext>
                </a:extLst>
              </a:tr>
              <a:tr h="479073">
                <a:tc>
                  <a:txBody>
                    <a:bodyPr/>
                    <a:lstStyle/>
                    <a:p>
                      <a:r>
                        <a:rPr lang="en-US" sz="1800" cap="none" spc="0">
                          <a:solidFill>
                            <a:schemeClr val="tx1"/>
                          </a:solidFill>
                        </a:rPr>
                        <a:t>5</a:t>
                      </a:r>
                    </a:p>
                  </a:txBody>
                  <a:tcPr marL="0" marR="141922" marT="70962" marB="7096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chemeClr val="tx1"/>
                          </a:solidFill>
                        </a:rPr>
                        <a:t>15</a:t>
                      </a:r>
                    </a:p>
                  </a:txBody>
                  <a:tcPr marL="0" marR="141922" marT="70962" marB="7096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chemeClr val="tx1"/>
                          </a:solidFill>
                        </a:rPr>
                        <a:t>5</a:t>
                      </a:r>
                    </a:p>
                  </a:txBody>
                  <a:tcPr marL="0" marR="141922" marT="70962" marB="70962">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800" cap="none" spc="0">
                          <a:solidFill>
                            <a:schemeClr val="tx1"/>
                          </a:solidFill>
                        </a:rPr>
                        <a:t>7</a:t>
                      </a:r>
                    </a:p>
                  </a:txBody>
                  <a:tcPr marL="0" marR="141922" marT="70962" marB="7096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83488913"/>
                  </a:ext>
                </a:extLst>
              </a:tr>
            </a:tbl>
          </a:graphicData>
        </a:graphic>
      </p:graphicFrame>
    </p:spTree>
    <p:extLst>
      <p:ext uri="{BB962C8B-B14F-4D97-AF65-F5344CB8AC3E}">
        <p14:creationId xmlns:p14="http://schemas.microsoft.com/office/powerpoint/2010/main" val="171116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8. Calculating Team Depth</a:t>
            </a:r>
          </a:p>
        </p:txBody>
      </p:sp>
      <p:pic>
        <p:nvPicPr>
          <p:cNvPr id="16" name="Graphic 15" descr="Group of People">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a:bodyPr>
          <a:lstStyle/>
          <a:p>
            <a:r>
              <a:rPr lang="en-US" sz="2000" dirty="0"/>
              <a:t>Player values were then summed up at the team level to achieve a team “depth value”</a:t>
            </a:r>
          </a:p>
          <a:p>
            <a:pPr lvl="1"/>
            <a:r>
              <a:rPr lang="en-US" sz="2000" dirty="0"/>
              <a:t>Based on the team players are starting on for the current 2022-23 season</a:t>
            </a:r>
          </a:p>
          <a:p>
            <a:pPr marL="457200" lvl="1" indent="0">
              <a:buNone/>
            </a:pPr>
            <a:endParaRPr lang="en-US" sz="2000" dirty="0"/>
          </a:p>
          <a:p>
            <a:r>
              <a:rPr lang="en-US" sz="2000" dirty="0"/>
              <a:t>Depth values were cut off after the top 9 players for each team, to limit it to players seeing the most playing time, as well as to ensure teams are being compared with equal player amounts</a:t>
            </a:r>
          </a:p>
          <a:p>
            <a:pPr marL="0" indent="0">
              <a:buNone/>
            </a:pPr>
            <a:endParaRPr lang="en-US" sz="2000" dirty="0"/>
          </a:p>
        </p:txBody>
      </p:sp>
    </p:spTree>
    <p:extLst>
      <p:ext uri="{BB962C8B-B14F-4D97-AF65-F5344CB8AC3E}">
        <p14:creationId xmlns:p14="http://schemas.microsoft.com/office/powerpoint/2010/main" val="105458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640080" y="2074363"/>
            <a:ext cx="2752354" cy="2709275"/>
          </a:xfrm>
          <a:prstGeom prst="ellipse">
            <a:avLst/>
          </a:prstGeom>
          <a:solidFill>
            <a:srgbClr val="0070C0"/>
          </a:solidFill>
          <a:ln w="174625" cmpd="thinThick">
            <a:solidFill>
              <a:srgbClr val="0070C0"/>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8. Calculating Team Depth</a:t>
            </a:r>
          </a:p>
        </p:txBody>
      </p:sp>
      <p:pic>
        <p:nvPicPr>
          <p:cNvPr id="11" name="Picture 10" descr="Chart&#10;&#10;Description automatically generated">
            <a:extLst>
              <a:ext uri="{FF2B5EF4-FFF2-40B4-BE49-F238E27FC236}">
                <a16:creationId xmlns:a16="http://schemas.microsoft.com/office/drawing/2014/main" id="{11809F4A-2263-42DD-FFC6-D43B8AEF1080}"/>
              </a:ext>
            </a:extLst>
          </p:cNvPr>
          <p:cNvPicPr>
            <a:picLocks noChangeAspect="1"/>
          </p:cNvPicPr>
          <p:nvPr/>
        </p:nvPicPr>
        <p:blipFill>
          <a:blip r:embed="rId2"/>
          <a:stretch>
            <a:fillRect/>
          </a:stretch>
        </p:blipFill>
        <p:spPr>
          <a:xfrm>
            <a:off x="4038600" y="987573"/>
            <a:ext cx="7513320" cy="4677075"/>
          </a:xfrm>
          <a:prstGeom prst="rect">
            <a:avLst/>
          </a:prstGeom>
        </p:spPr>
      </p:pic>
    </p:spTree>
    <p:extLst>
      <p:ext uri="{BB962C8B-B14F-4D97-AF65-F5344CB8AC3E}">
        <p14:creationId xmlns:p14="http://schemas.microsoft.com/office/powerpoint/2010/main" val="3962857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93DE6-2A2E-092F-00DF-D24AE5615000}"/>
              </a:ext>
            </a:extLst>
          </p:cNvPr>
          <p:cNvSpPr>
            <a:spLocks noGrp="1"/>
          </p:cNvSpPr>
          <p:nvPr>
            <p:ph type="title"/>
          </p:nvPr>
        </p:nvSpPr>
        <p:spPr>
          <a:xfrm>
            <a:off x="1629751" y="934327"/>
            <a:ext cx="8924392" cy="1058275"/>
          </a:xfrm>
        </p:spPr>
        <p:txBody>
          <a:bodyPr>
            <a:normAutofit/>
          </a:bodyPr>
          <a:lstStyle/>
          <a:p>
            <a:pPr algn="ctr"/>
            <a:r>
              <a:rPr lang="en-US"/>
              <a:t>Question At Hand</a:t>
            </a:r>
          </a:p>
        </p:txBody>
      </p:sp>
      <p:sp>
        <p:nvSpPr>
          <p:cNvPr id="43" name="Freeform: Shape 42">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6D5C5A-F924-59E2-DB30-A3B5508D24BB}"/>
              </a:ext>
            </a:extLst>
          </p:cNvPr>
          <p:cNvSpPr>
            <a:spLocks noGrp="1"/>
          </p:cNvSpPr>
          <p:nvPr>
            <p:ph idx="1"/>
          </p:nvPr>
        </p:nvSpPr>
        <p:spPr>
          <a:xfrm>
            <a:off x="1941207" y="2752316"/>
            <a:ext cx="8309586" cy="2756848"/>
          </a:xfrm>
        </p:spPr>
        <p:txBody>
          <a:bodyPr>
            <a:normAutofit/>
          </a:bodyPr>
          <a:lstStyle/>
          <a:p>
            <a:r>
              <a:rPr lang="en-US" sz="1900"/>
              <a:t>The team composition for the upcoming 2022-23 season is one of the most balanced in recent years</a:t>
            </a:r>
          </a:p>
          <a:p>
            <a:endParaRPr lang="en-US" sz="1900"/>
          </a:p>
          <a:p>
            <a:r>
              <a:rPr lang="en-US" sz="1900"/>
              <a:t>Without a standout “superteam”, identifying the likely top teams can be difficult, splitting hairs among superstars and their supporting players</a:t>
            </a:r>
          </a:p>
          <a:p>
            <a:endParaRPr lang="en-US" sz="1900"/>
          </a:p>
          <a:p>
            <a:r>
              <a:rPr lang="en-US" sz="1900"/>
              <a:t>Central question: how can we objectively quantify teams we expect to be the best for the upcoming season?</a:t>
            </a:r>
          </a:p>
          <a:p>
            <a:pPr marL="0" indent="0">
              <a:buNone/>
            </a:pPr>
            <a:endParaRPr lang="en-US" sz="1900"/>
          </a:p>
          <a:p>
            <a:pPr marL="0" indent="0">
              <a:buNone/>
            </a:pPr>
            <a:endParaRPr lang="en-US" sz="1900"/>
          </a:p>
        </p:txBody>
      </p:sp>
    </p:spTree>
    <p:extLst>
      <p:ext uri="{BB962C8B-B14F-4D97-AF65-F5344CB8AC3E}">
        <p14:creationId xmlns:p14="http://schemas.microsoft.com/office/powerpoint/2010/main" val="2572955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640080" y="2074363"/>
            <a:ext cx="2752354" cy="2709275"/>
          </a:xfrm>
          <a:prstGeom prst="ellipse">
            <a:avLst/>
          </a:prstGeom>
          <a:solidFill>
            <a:srgbClr val="0070C0"/>
          </a:solidFill>
          <a:ln w="174625" cmpd="thinThick">
            <a:solidFill>
              <a:srgbClr val="0070C0"/>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8. Calculating Team Depth</a:t>
            </a:r>
          </a:p>
        </p:txBody>
      </p:sp>
      <p:pic>
        <p:nvPicPr>
          <p:cNvPr id="5" name="Content Placeholder 5">
            <a:extLst>
              <a:ext uri="{FF2B5EF4-FFF2-40B4-BE49-F238E27FC236}">
                <a16:creationId xmlns:a16="http://schemas.microsoft.com/office/drawing/2014/main" id="{2C03F6F5-E48E-9BF4-3D5B-FA8C856F1171}"/>
              </a:ext>
            </a:extLst>
          </p:cNvPr>
          <p:cNvPicPr>
            <a:picLocks noChangeAspect="1"/>
          </p:cNvPicPr>
          <p:nvPr/>
        </p:nvPicPr>
        <p:blipFill rotWithShape="1">
          <a:blip r:embed="rId2"/>
          <a:srcRect r="7625" b="1"/>
          <a:stretch/>
        </p:blipFill>
        <p:spPr>
          <a:xfrm>
            <a:off x="4038600" y="1014773"/>
            <a:ext cx="7188199" cy="4825065"/>
          </a:xfrm>
          <a:prstGeom prst="rect">
            <a:avLst/>
          </a:prstGeom>
        </p:spPr>
      </p:pic>
    </p:spTree>
    <p:extLst>
      <p:ext uri="{BB962C8B-B14F-4D97-AF65-F5344CB8AC3E}">
        <p14:creationId xmlns:p14="http://schemas.microsoft.com/office/powerpoint/2010/main" val="33762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9. Model Accuracy</a:t>
            </a:r>
          </a:p>
        </p:txBody>
      </p:sp>
      <p:pic>
        <p:nvPicPr>
          <p:cNvPr id="16" name="Graphic 15" descr="Bullseye">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a:bodyPr>
          <a:lstStyle/>
          <a:p>
            <a:r>
              <a:rPr lang="en-US" sz="2000" dirty="0"/>
              <a:t>Before finalizing team ranks, we’ll identify the more accurate of the two models to use</a:t>
            </a:r>
          </a:p>
          <a:p>
            <a:endParaRPr lang="en-US" sz="2000" dirty="0"/>
          </a:p>
          <a:p>
            <a:r>
              <a:rPr lang="en-US" sz="2000" dirty="0"/>
              <a:t>First, the teams were ranked 1-30 for each method, based on the previous charts</a:t>
            </a:r>
          </a:p>
          <a:p>
            <a:endParaRPr lang="en-US" sz="2000" dirty="0"/>
          </a:p>
          <a:p>
            <a:r>
              <a:rPr lang="en-US" sz="2000" dirty="0"/>
              <a:t>The rankings were then compared to the official </a:t>
            </a:r>
            <a:r>
              <a:rPr lang="en-US" sz="2000" dirty="0">
                <a:hlinkClick r:id="rId4"/>
              </a:rPr>
              <a:t>nba.com power rankings</a:t>
            </a:r>
            <a:endParaRPr lang="en-US" sz="2000" dirty="0"/>
          </a:p>
          <a:p>
            <a:pPr lvl="1"/>
            <a:r>
              <a:rPr lang="en-US" sz="2000" dirty="0"/>
              <a:t>These are the NBA’s official team rankings, which we’ll assume are the gold standard, and the target of accuracy for these models</a:t>
            </a:r>
          </a:p>
          <a:p>
            <a:pPr marL="0" indent="0">
              <a:buNone/>
            </a:pPr>
            <a:endParaRPr lang="en-US" sz="2000" dirty="0"/>
          </a:p>
        </p:txBody>
      </p:sp>
    </p:spTree>
    <p:extLst>
      <p:ext uri="{BB962C8B-B14F-4D97-AF65-F5344CB8AC3E}">
        <p14:creationId xmlns:p14="http://schemas.microsoft.com/office/powerpoint/2010/main" val="354073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DBEEAC-764C-D100-382D-66D810AD91C4}"/>
              </a:ext>
            </a:extLst>
          </p:cNvPr>
          <p:cNvSpPr>
            <a:spLocks noGrp="1"/>
          </p:cNvSpPr>
          <p:nvPr>
            <p:ph type="title"/>
          </p:nvPr>
        </p:nvSpPr>
        <p:spPr>
          <a:xfrm>
            <a:off x="694510" y="1487272"/>
            <a:ext cx="2743200" cy="2743200"/>
          </a:xfrm>
          <a:prstGeom prst="ellipse">
            <a:avLst/>
          </a:prstGeom>
          <a:solidFill>
            <a:srgbClr val="0070C0"/>
          </a:solidFill>
          <a:ln w="174625" cmpd="thinThick">
            <a:solidFill>
              <a:srgbClr val="0070C0"/>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9. Model Accuracy</a:t>
            </a:r>
          </a:p>
        </p:txBody>
      </p:sp>
      <p:pic>
        <p:nvPicPr>
          <p:cNvPr id="6" name="Content Placeholder 5" descr="Chart, line chart&#10;&#10;Description automatically generated">
            <a:extLst>
              <a:ext uri="{FF2B5EF4-FFF2-40B4-BE49-F238E27FC236}">
                <a16:creationId xmlns:a16="http://schemas.microsoft.com/office/drawing/2014/main" id="{BCCEAB7C-E6C7-13BA-CD68-7E51010129AC}"/>
              </a:ext>
            </a:extLst>
          </p:cNvPr>
          <p:cNvPicPr>
            <a:picLocks noGrp="1" noChangeAspect="1"/>
          </p:cNvPicPr>
          <p:nvPr>
            <p:ph sz="half" idx="2"/>
          </p:nvPr>
        </p:nvPicPr>
        <p:blipFill>
          <a:blip r:embed="rId2"/>
          <a:stretch>
            <a:fillRect/>
          </a:stretch>
        </p:blipFill>
        <p:spPr>
          <a:xfrm>
            <a:off x="4038600" y="301582"/>
            <a:ext cx="6883400" cy="4312939"/>
          </a:xfrm>
          <a:prstGeom prst="rect">
            <a:avLst/>
          </a:prstGeom>
        </p:spPr>
      </p:pic>
      <p:sp>
        <p:nvSpPr>
          <p:cNvPr id="3" name="Content Placeholder 2">
            <a:extLst>
              <a:ext uri="{FF2B5EF4-FFF2-40B4-BE49-F238E27FC236}">
                <a16:creationId xmlns:a16="http://schemas.microsoft.com/office/drawing/2014/main" id="{47A85180-FC52-4F8B-A034-F3E3FFD4FF6D}"/>
              </a:ext>
            </a:extLst>
          </p:cNvPr>
          <p:cNvSpPr>
            <a:spLocks noGrp="1"/>
          </p:cNvSpPr>
          <p:nvPr>
            <p:ph sz="half" idx="1"/>
          </p:nvPr>
        </p:nvSpPr>
        <p:spPr>
          <a:xfrm>
            <a:off x="4038600" y="4884872"/>
            <a:ext cx="7188199" cy="1790247"/>
          </a:xfrm>
        </p:spPr>
        <p:txBody>
          <a:bodyPr vert="horz" lIns="91440" tIns="45720" rIns="91440" bIns="45720" rtlCol="0">
            <a:normAutofit/>
          </a:bodyPr>
          <a:lstStyle/>
          <a:p>
            <a:r>
              <a:rPr lang="en-US" sz="2000" dirty="0"/>
              <a:t>We can see the depth rank developed from these models varies from the power rankings, particularly at the top</a:t>
            </a:r>
          </a:p>
          <a:p>
            <a:endParaRPr lang="en-US" sz="2000" dirty="0"/>
          </a:p>
          <a:p>
            <a:r>
              <a:rPr lang="en-US" sz="2000" dirty="0"/>
              <a:t>However, the model did identify the general trend of good to bad teams along side the power rankings</a:t>
            </a:r>
          </a:p>
        </p:txBody>
      </p:sp>
    </p:spTree>
    <p:extLst>
      <p:ext uri="{BB962C8B-B14F-4D97-AF65-F5344CB8AC3E}">
        <p14:creationId xmlns:p14="http://schemas.microsoft.com/office/powerpoint/2010/main" val="438092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9. Model Accuracy</a:t>
            </a:r>
          </a:p>
        </p:txBody>
      </p:sp>
      <p:pic>
        <p:nvPicPr>
          <p:cNvPr id="16" name="Graphic 15" descr="Bullseye">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fontScale="92500" lnSpcReduction="20000"/>
          </a:bodyPr>
          <a:lstStyle/>
          <a:p>
            <a:r>
              <a:rPr lang="en-US" sz="2000" dirty="0"/>
              <a:t>To determine the more accurate model, use the average difference between the models’ rank, and NBA power rank, for each team (ex. if the model ranked a team 2, and their power rank is 5, the different is 3 – averaged for each team)</a:t>
            </a:r>
          </a:p>
          <a:p>
            <a:endParaRPr lang="en-US" sz="2000" dirty="0"/>
          </a:p>
          <a:p>
            <a:r>
              <a:rPr lang="en-US" sz="2000" dirty="0"/>
              <a:t>Average difference for the Hierarchical Model: 3.875</a:t>
            </a:r>
          </a:p>
          <a:p>
            <a:pPr lvl="1"/>
            <a:r>
              <a:rPr lang="en-US" sz="2000" dirty="0"/>
              <a:t>i.e. we’d expect the average team in this ranking to be within 3.875 rank positions of the official power rank</a:t>
            </a:r>
          </a:p>
          <a:p>
            <a:pPr lvl="1"/>
            <a:endParaRPr lang="en-US" sz="2000" dirty="0"/>
          </a:p>
          <a:p>
            <a:r>
              <a:rPr lang="en-US" sz="2000" dirty="0"/>
              <a:t>Average difference for K-Means Mode: 4.571</a:t>
            </a:r>
          </a:p>
          <a:p>
            <a:endParaRPr lang="en-US" sz="2000" dirty="0"/>
          </a:p>
        </p:txBody>
      </p:sp>
      <p:sp>
        <p:nvSpPr>
          <p:cNvPr id="4" name="Rectangle 3">
            <a:extLst>
              <a:ext uri="{FF2B5EF4-FFF2-40B4-BE49-F238E27FC236}">
                <a16:creationId xmlns:a16="http://schemas.microsoft.com/office/drawing/2014/main" id="{C23AF6C4-0675-4252-2741-20408749EE1E}"/>
              </a:ext>
            </a:extLst>
          </p:cNvPr>
          <p:cNvSpPr/>
          <p:nvPr/>
        </p:nvSpPr>
        <p:spPr>
          <a:xfrm>
            <a:off x="6052869" y="4485735"/>
            <a:ext cx="658483" cy="3881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967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BEEAC-764C-D100-382D-66D810AD91C4}"/>
              </a:ext>
            </a:extLst>
          </p:cNvPr>
          <p:cNvSpPr>
            <a:spLocks noGrp="1"/>
          </p:cNvSpPr>
          <p:nvPr>
            <p:ph type="title"/>
          </p:nvPr>
        </p:nvSpPr>
        <p:spPr>
          <a:xfrm>
            <a:off x="838200" y="2287106"/>
            <a:ext cx="10515595" cy="935870"/>
          </a:xfrm>
        </p:spPr>
        <p:txBody>
          <a:bodyPr anchor="b">
            <a:normAutofit/>
          </a:bodyPr>
          <a:lstStyle/>
          <a:p>
            <a:pPr algn="ctr"/>
            <a:r>
              <a:rPr lang="en-US" sz="4000" dirty="0"/>
              <a:t>10. Results</a:t>
            </a:r>
          </a:p>
        </p:txBody>
      </p:sp>
      <p:pic>
        <p:nvPicPr>
          <p:cNvPr id="1034" name="Picture 10" descr="Milwaukee Bucks - Wikipedia">
            <a:extLst>
              <a:ext uri="{FF2B5EF4-FFF2-40B4-BE49-F238E27FC236}">
                <a16:creationId xmlns:a16="http://schemas.microsoft.com/office/drawing/2014/main" id="{6A526BFE-3374-9573-A28C-88A1E25816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175" y="552354"/>
            <a:ext cx="1349049" cy="16696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eltics - The official site of the NBA for the latest NBA Scores, Stats &amp;  News. | NBA.com">
            <a:extLst>
              <a:ext uri="{FF2B5EF4-FFF2-40B4-BE49-F238E27FC236}">
                <a16:creationId xmlns:a16="http://schemas.microsoft.com/office/drawing/2014/main" id="{43BE56A0-799F-6D0F-4D0E-EC8B802D5E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75550" y="537973"/>
            <a:ext cx="1669615" cy="1669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iladelphia 76ers - Wikipedia">
            <a:extLst>
              <a:ext uri="{FF2B5EF4-FFF2-40B4-BE49-F238E27FC236}">
                <a16:creationId xmlns:a16="http://schemas.microsoft.com/office/drawing/2014/main" id="{F25154F9-4158-9380-DD12-8DC5D4CA8A9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34763" y="537973"/>
            <a:ext cx="1722474" cy="1722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enix Suns Team Info and News | NBA.com">
            <a:extLst>
              <a:ext uri="{FF2B5EF4-FFF2-40B4-BE49-F238E27FC236}">
                <a16:creationId xmlns:a16="http://schemas.microsoft.com/office/drawing/2014/main" id="{E9F65FDF-67BC-D048-2003-A9B69E5737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35785" y="617596"/>
            <a:ext cx="1722474" cy="17224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eveland Cavaliers - Wikipedia">
            <a:extLst>
              <a:ext uri="{FF2B5EF4-FFF2-40B4-BE49-F238E27FC236}">
                <a16:creationId xmlns:a16="http://schemas.microsoft.com/office/drawing/2014/main" id="{B91BE0F6-6EE6-11BE-B7C1-4C10DF48694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236808" y="705032"/>
            <a:ext cx="1764900" cy="15169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7A85180-FC52-4F8B-A034-F3E3FFD4FF6D}"/>
              </a:ext>
            </a:extLst>
          </p:cNvPr>
          <p:cNvSpPr>
            <a:spLocks noGrp="1"/>
          </p:cNvSpPr>
          <p:nvPr>
            <p:ph idx="1"/>
          </p:nvPr>
        </p:nvSpPr>
        <p:spPr>
          <a:xfrm>
            <a:off x="838200" y="3519984"/>
            <a:ext cx="10515595" cy="2911296"/>
          </a:xfrm>
        </p:spPr>
        <p:txBody>
          <a:bodyPr>
            <a:normAutofit lnSpcReduction="10000"/>
          </a:bodyPr>
          <a:lstStyle/>
          <a:p>
            <a:r>
              <a:rPr lang="en-US" sz="2000" dirty="0"/>
              <a:t>Top 5 Teams based on hierarchical clustering:</a:t>
            </a:r>
          </a:p>
          <a:p>
            <a:pPr lvl="1"/>
            <a:r>
              <a:rPr lang="en-US" sz="2000" dirty="0"/>
              <a:t>Boston Celtics</a:t>
            </a:r>
          </a:p>
          <a:p>
            <a:pPr lvl="1"/>
            <a:r>
              <a:rPr lang="en-US" sz="2000" dirty="0"/>
              <a:t>Philadelphia Sixers</a:t>
            </a:r>
          </a:p>
          <a:p>
            <a:pPr lvl="1"/>
            <a:r>
              <a:rPr lang="en-US" sz="2000" dirty="0"/>
              <a:t>Phoenix Suns</a:t>
            </a:r>
          </a:p>
          <a:p>
            <a:pPr lvl="1"/>
            <a:r>
              <a:rPr lang="en-US" sz="2000" dirty="0"/>
              <a:t>Cleveland Cavaliers</a:t>
            </a:r>
          </a:p>
          <a:p>
            <a:pPr lvl="1"/>
            <a:r>
              <a:rPr lang="en-US" sz="2000" dirty="0"/>
              <a:t>Milwaukee Bucks</a:t>
            </a:r>
          </a:p>
          <a:p>
            <a:pPr lvl="1"/>
            <a:endParaRPr lang="en-US" sz="2000" dirty="0"/>
          </a:p>
          <a:p>
            <a:r>
              <a:rPr lang="en-US" sz="2000" dirty="0"/>
              <a:t>Four of these five teams fall in the NBA power ranking top 6, so in generally the model agrees that Boston, Philly, Phoenix, and Milwaukee will be good this season</a:t>
            </a:r>
          </a:p>
          <a:p>
            <a:pPr marL="0" indent="0">
              <a:buNone/>
            </a:pPr>
            <a:endParaRPr lang="en-US" sz="2000" dirty="0"/>
          </a:p>
        </p:txBody>
      </p:sp>
    </p:spTree>
    <p:extLst>
      <p:ext uri="{BB962C8B-B14F-4D97-AF65-F5344CB8AC3E}">
        <p14:creationId xmlns:p14="http://schemas.microsoft.com/office/powerpoint/2010/main" val="740472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10. Results</a:t>
            </a:r>
          </a:p>
        </p:txBody>
      </p:sp>
      <p:pic>
        <p:nvPicPr>
          <p:cNvPr id="16" name="Graphic 15" descr="Bar graph with upward trend with solid fill">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a:bodyPr>
          <a:lstStyle/>
          <a:p>
            <a:r>
              <a:rPr lang="en-US" sz="1800" dirty="0"/>
              <a:t>The model did identify Cleveland as a top 5 team, although the power rankings have them as 11. </a:t>
            </a:r>
          </a:p>
          <a:p>
            <a:pPr lvl="1"/>
            <a:r>
              <a:rPr lang="en-US" sz="1800" dirty="0"/>
              <a:t>Having grown up in Cleveland, my unbiased opinion is that this is correct.</a:t>
            </a:r>
          </a:p>
          <a:p>
            <a:r>
              <a:rPr lang="en-US" sz="1800" b="1" dirty="0"/>
              <a:t>Takeaway: Cleveland is a deep, and possibly underrated team going in to this season</a:t>
            </a:r>
          </a:p>
          <a:p>
            <a:pPr lvl="1"/>
            <a:endParaRPr lang="en-US" sz="1800" dirty="0"/>
          </a:p>
          <a:p>
            <a:r>
              <a:rPr lang="en-US" sz="1800" dirty="0"/>
              <a:t>Where the model missed: Golden State Warriors</a:t>
            </a:r>
          </a:p>
          <a:p>
            <a:pPr lvl="1"/>
            <a:r>
              <a:rPr lang="en-US" sz="1800" dirty="0"/>
              <a:t>Both models ranked GSW around 14, when they are the favorite to win the championship this year. Further analysis would need to be done to look in to why GSW was ranked so low in terms of depth.</a:t>
            </a:r>
          </a:p>
        </p:txBody>
      </p:sp>
    </p:spTree>
    <p:extLst>
      <p:ext uri="{BB962C8B-B14F-4D97-AF65-F5344CB8AC3E}">
        <p14:creationId xmlns:p14="http://schemas.microsoft.com/office/powerpoint/2010/main" val="3693324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11. Considerations: Data Caveats</a:t>
            </a:r>
          </a:p>
        </p:txBody>
      </p:sp>
      <p:pic>
        <p:nvPicPr>
          <p:cNvPr id="16" name="Graphic 15" descr="Customer review with solid fill">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a:bodyPr>
          <a:lstStyle/>
          <a:p>
            <a:r>
              <a:rPr lang="en-US" sz="2000" dirty="0"/>
              <a:t>One big caveat here is that we’re using historical data, which bring in a few issues:</a:t>
            </a:r>
          </a:p>
          <a:p>
            <a:pPr lvl="1"/>
            <a:r>
              <a:rPr lang="en-US" sz="2000" dirty="0"/>
              <a:t>Rookie projections are notoriously difficult, and pro comparisons will almost certainly not be accurate</a:t>
            </a:r>
          </a:p>
          <a:p>
            <a:pPr lvl="1"/>
            <a:r>
              <a:rPr lang="en-US" sz="2000" dirty="0"/>
              <a:t>Players coming off injury/general aging are likely to do worse than previous seasons</a:t>
            </a:r>
          </a:p>
          <a:p>
            <a:pPr lvl="1"/>
            <a:r>
              <a:rPr lang="en-US" sz="2000" dirty="0"/>
              <a:t>Players entering their prime are likely to do better than previous seasons</a:t>
            </a:r>
          </a:p>
        </p:txBody>
      </p:sp>
    </p:spTree>
    <p:extLst>
      <p:ext uri="{BB962C8B-B14F-4D97-AF65-F5344CB8AC3E}">
        <p14:creationId xmlns:p14="http://schemas.microsoft.com/office/powerpoint/2010/main" val="1805341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52A6-6ABF-9322-E02A-573B57881226}"/>
              </a:ext>
            </a:extLst>
          </p:cNvPr>
          <p:cNvSpPr>
            <a:spLocks noGrp="1"/>
          </p:cNvSpPr>
          <p:nvPr>
            <p:ph type="title"/>
          </p:nvPr>
        </p:nvSpPr>
        <p:spPr>
          <a:xfrm>
            <a:off x="1198181" y="2057044"/>
            <a:ext cx="9792469" cy="1293788"/>
          </a:xfrm>
        </p:spPr>
        <p:txBody>
          <a:bodyPr anchor="ctr">
            <a:normAutofit/>
          </a:bodyPr>
          <a:lstStyle/>
          <a:p>
            <a:pPr algn="ctr"/>
            <a:r>
              <a:rPr lang="en-US" sz="4000" dirty="0"/>
              <a:t>11. Considerations: Tweaking the Clusters</a:t>
            </a:r>
          </a:p>
        </p:txBody>
      </p:sp>
      <p:pic>
        <p:nvPicPr>
          <p:cNvPr id="16" name="Graphic 15" descr="Customer review with solid fill">
            <a:extLst>
              <a:ext uri="{FF2B5EF4-FFF2-40B4-BE49-F238E27FC236}">
                <a16:creationId xmlns:a16="http://schemas.microsoft.com/office/drawing/2014/main" id="{E255F3B6-2B41-0826-898B-55B59F19E8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A99B76AF-29D1-152D-4DA0-82905CD22028}"/>
              </a:ext>
            </a:extLst>
          </p:cNvPr>
          <p:cNvSpPr>
            <a:spLocks noGrp="1"/>
          </p:cNvSpPr>
          <p:nvPr>
            <p:ph idx="1"/>
          </p:nvPr>
        </p:nvSpPr>
        <p:spPr>
          <a:xfrm>
            <a:off x="1198181" y="3514855"/>
            <a:ext cx="9792469" cy="2606545"/>
          </a:xfrm>
        </p:spPr>
        <p:txBody>
          <a:bodyPr anchor="t">
            <a:normAutofit/>
          </a:bodyPr>
          <a:lstStyle/>
          <a:p>
            <a:r>
              <a:rPr lang="en-US" sz="2000" dirty="0"/>
              <a:t>Qualitative decisions described earlier were made to determine the number of clusters, assigning  player value based on cluster, etc.</a:t>
            </a:r>
          </a:p>
          <a:p>
            <a:r>
              <a:rPr lang="en-US" sz="2000" dirty="0"/>
              <a:t>Given that we saw some inaccuracies (i.e. Golden State) in the model rankings, it would be worth looking in to some specific player values, and re-running this trying some variation in number of clusters or player value points</a:t>
            </a:r>
          </a:p>
          <a:p>
            <a:r>
              <a:rPr lang="en-US" sz="2000" dirty="0"/>
              <a:t>There are also a variety of other advanced metrics available on basketball-reference.com which can be brought in</a:t>
            </a:r>
          </a:p>
        </p:txBody>
      </p:sp>
    </p:spTree>
    <p:extLst>
      <p:ext uri="{BB962C8B-B14F-4D97-AF65-F5344CB8AC3E}">
        <p14:creationId xmlns:p14="http://schemas.microsoft.com/office/powerpoint/2010/main" val="1770470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7FAD9-A958-8F18-A4B8-5C9AE100AB15}"/>
              </a:ext>
            </a:extLst>
          </p:cNvPr>
          <p:cNvSpPr>
            <a:spLocks noGrp="1"/>
          </p:cNvSpPr>
          <p:nvPr>
            <p:ph type="title"/>
          </p:nvPr>
        </p:nvSpPr>
        <p:spPr>
          <a:xfrm>
            <a:off x="965199" y="851517"/>
            <a:ext cx="5130795" cy="1461778"/>
          </a:xfrm>
        </p:spPr>
        <p:txBody>
          <a:bodyPr>
            <a:normAutofit/>
          </a:bodyPr>
          <a:lstStyle/>
          <a:p>
            <a:r>
              <a:rPr lang="en-US" sz="4000"/>
              <a:t>Objective</a:t>
            </a:r>
          </a:p>
        </p:txBody>
      </p:sp>
      <p:sp>
        <p:nvSpPr>
          <p:cNvPr id="3" name="Content Placeholder 2">
            <a:extLst>
              <a:ext uri="{FF2B5EF4-FFF2-40B4-BE49-F238E27FC236}">
                <a16:creationId xmlns:a16="http://schemas.microsoft.com/office/drawing/2014/main" id="{FDCCD3BE-4A69-F239-B9C7-93F95FCF7074}"/>
              </a:ext>
            </a:extLst>
          </p:cNvPr>
          <p:cNvSpPr>
            <a:spLocks noGrp="1"/>
          </p:cNvSpPr>
          <p:nvPr>
            <p:ph idx="1"/>
          </p:nvPr>
        </p:nvSpPr>
        <p:spPr>
          <a:xfrm>
            <a:off x="965200" y="2470248"/>
            <a:ext cx="4048344" cy="3536236"/>
          </a:xfrm>
        </p:spPr>
        <p:txBody>
          <a:bodyPr>
            <a:normAutofit/>
          </a:bodyPr>
          <a:lstStyle/>
          <a:p>
            <a:pPr marL="0" indent="0">
              <a:buNone/>
            </a:pPr>
            <a:r>
              <a:rPr lang="en-US" sz="2400"/>
              <a:t>Identify the top teams in the NBA by using team depth as a measure of how “good” a team is expected to be</a:t>
            </a:r>
          </a:p>
          <a:p>
            <a:endParaRPr lang="en-US" sz="2400"/>
          </a:p>
          <a:p>
            <a:endParaRPr lang="en-US" sz="2400"/>
          </a:p>
        </p:txBody>
      </p:sp>
      <p:pic>
        <p:nvPicPr>
          <p:cNvPr id="16" name="Picture 15" descr="Basketball on fingertip">
            <a:extLst>
              <a:ext uri="{FF2B5EF4-FFF2-40B4-BE49-F238E27FC236}">
                <a16:creationId xmlns:a16="http://schemas.microsoft.com/office/drawing/2014/main" id="{DEC3C7E2-589C-51FB-A66E-5F082292E264}"/>
              </a:ext>
            </a:extLst>
          </p:cNvPr>
          <p:cNvPicPr>
            <a:picLocks noChangeAspect="1"/>
          </p:cNvPicPr>
          <p:nvPr/>
        </p:nvPicPr>
        <p:blipFill rotWithShape="1">
          <a:blip r:embed="rId2"/>
          <a:srcRect l="11831" r="8083"/>
          <a:stretch/>
        </p:blipFill>
        <p:spPr>
          <a:xfrm>
            <a:off x="5510369" y="851517"/>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5565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2AEBD-9E34-3363-FC0F-E41CA5B30395}"/>
              </a:ext>
            </a:extLst>
          </p:cNvPr>
          <p:cNvSpPr>
            <a:spLocks noGrp="1"/>
          </p:cNvSpPr>
          <p:nvPr>
            <p:ph type="title"/>
          </p:nvPr>
        </p:nvSpPr>
        <p:spPr>
          <a:xfrm>
            <a:off x="965199" y="851517"/>
            <a:ext cx="5130795" cy="1461778"/>
          </a:xfrm>
        </p:spPr>
        <p:txBody>
          <a:bodyPr>
            <a:normAutofit/>
          </a:bodyPr>
          <a:lstStyle/>
          <a:p>
            <a:r>
              <a:rPr lang="en-US" sz="4000"/>
              <a:t>Defining: Team Depth</a:t>
            </a:r>
          </a:p>
        </p:txBody>
      </p:sp>
      <p:sp>
        <p:nvSpPr>
          <p:cNvPr id="3" name="Content Placeholder 2">
            <a:extLst>
              <a:ext uri="{FF2B5EF4-FFF2-40B4-BE49-F238E27FC236}">
                <a16:creationId xmlns:a16="http://schemas.microsoft.com/office/drawing/2014/main" id="{00069F73-2C64-9759-F970-407AF26F2596}"/>
              </a:ext>
            </a:extLst>
          </p:cNvPr>
          <p:cNvSpPr>
            <a:spLocks noGrp="1"/>
          </p:cNvSpPr>
          <p:nvPr>
            <p:ph idx="1"/>
          </p:nvPr>
        </p:nvSpPr>
        <p:spPr>
          <a:xfrm>
            <a:off x="965200" y="2470248"/>
            <a:ext cx="4048344" cy="3536236"/>
          </a:xfrm>
        </p:spPr>
        <p:txBody>
          <a:bodyPr>
            <a:normAutofit/>
          </a:bodyPr>
          <a:lstStyle/>
          <a:p>
            <a:r>
              <a:rPr lang="en-US" sz="1500"/>
              <a:t>Depth is a term used for many major sports leagues, and often refers to the number of “good” players on a team, particularly further down the roster</a:t>
            </a:r>
          </a:p>
          <a:p>
            <a:endParaRPr lang="en-US" sz="1500"/>
          </a:p>
          <a:p>
            <a:r>
              <a:rPr lang="en-US" sz="1500"/>
              <a:t>NBA teams start 5 players per game, and usually play ~8-10 players in a regular season game; teams with good depth will have good players not only in the starting 5, but going in to the 6-8 spots as well</a:t>
            </a:r>
          </a:p>
          <a:p>
            <a:endParaRPr lang="en-US" sz="1500"/>
          </a:p>
          <a:p>
            <a:r>
              <a:rPr lang="en-US" sz="1500"/>
              <a:t>While depth is not an end-all-be-all for predicting wins, it is often used as a discussion point for how good a team is</a:t>
            </a:r>
          </a:p>
          <a:p>
            <a:endParaRPr lang="en-US" sz="1500"/>
          </a:p>
          <a:p>
            <a:endParaRPr lang="en-US" sz="1500"/>
          </a:p>
        </p:txBody>
      </p:sp>
      <p:pic>
        <p:nvPicPr>
          <p:cNvPr id="16" name="Picture 15" descr="Metal tic-tac-toe game pieces">
            <a:extLst>
              <a:ext uri="{FF2B5EF4-FFF2-40B4-BE49-F238E27FC236}">
                <a16:creationId xmlns:a16="http://schemas.microsoft.com/office/drawing/2014/main" id="{A63FA491-259B-B345-D09F-F9044B2D9F7E}"/>
              </a:ext>
            </a:extLst>
          </p:cNvPr>
          <p:cNvPicPr>
            <a:picLocks noChangeAspect="1"/>
          </p:cNvPicPr>
          <p:nvPr/>
        </p:nvPicPr>
        <p:blipFill rotWithShape="1">
          <a:blip r:embed="rId2"/>
          <a:srcRect r="10016" b="-1"/>
          <a:stretch/>
        </p:blipFill>
        <p:spPr>
          <a:xfrm>
            <a:off x="5510369" y="851517"/>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46468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48253-291E-3512-7FBE-81DF8F648E89}"/>
              </a:ext>
            </a:extLst>
          </p:cNvPr>
          <p:cNvSpPr>
            <a:spLocks noGrp="1"/>
          </p:cNvSpPr>
          <p:nvPr>
            <p:ph type="title"/>
          </p:nvPr>
        </p:nvSpPr>
        <p:spPr>
          <a:xfrm>
            <a:off x="838200" y="557188"/>
            <a:ext cx="10515600" cy="1133499"/>
          </a:xfrm>
        </p:spPr>
        <p:txBody>
          <a:bodyPr>
            <a:normAutofit/>
          </a:bodyPr>
          <a:lstStyle/>
          <a:p>
            <a:pPr algn="ctr"/>
            <a:r>
              <a:rPr lang="en-US"/>
              <a:t>Method: Cluster Analysis to Quantify Depth</a:t>
            </a:r>
          </a:p>
        </p:txBody>
      </p:sp>
      <p:graphicFrame>
        <p:nvGraphicFramePr>
          <p:cNvPr id="27" name="Content Placeholder 2">
            <a:extLst>
              <a:ext uri="{FF2B5EF4-FFF2-40B4-BE49-F238E27FC236}">
                <a16:creationId xmlns:a16="http://schemas.microsoft.com/office/drawing/2014/main" id="{DEF76122-D6C3-0E63-8EED-57ED23F38198}"/>
              </a:ext>
            </a:extLst>
          </p:cNvPr>
          <p:cNvGraphicFramePr>
            <a:graphicFrameLocks noGrp="1"/>
          </p:cNvGraphicFramePr>
          <p:nvPr>
            <p:ph idx="1"/>
            <p:extLst>
              <p:ext uri="{D42A27DB-BD31-4B8C-83A1-F6EECF244321}">
                <p14:modId xmlns:p14="http://schemas.microsoft.com/office/powerpoint/2010/main" val="313769507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20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2F6DD-5925-A788-1062-CDED693A8A44}"/>
              </a:ext>
            </a:extLst>
          </p:cNvPr>
          <p:cNvSpPr>
            <a:spLocks noGrp="1"/>
          </p:cNvSpPr>
          <p:nvPr>
            <p:ph type="title"/>
          </p:nvPr>
        </p:nvSpPr>
        <p:spPr>
          <a:xfrm>
            <a:off x="1198181" y="2057044"/>
            <a:ext cx="9792469" cy="1293788"/>
          </a:xfrm>
        </p:spPr>
        <p:txBody>
          <a:bodyPr anchor="ctr">
            <a:normAutofit/>
          </a:bodyPr>
          <a:lstStyle/>
          <a:p>
            <a:pPr algn="ctr"/>
            <a:r>
              <a:rPr lang="en-US" sz="4000"/>
              <a:t>1. Get the data</a:t>
            </a:r>
          </a:p>
        </p:txBody>
      </p:sp>
      <p:pic>
        <p:nvPicPr>
          <p:cNvPr id="32" name="Graphic 31" descr="Bar chart">
            <a:extLst>
              <a:ext uri="{FF2B5EF4-FFF2-40B4-BE49-F238E27FC236}">
                <a16:creationId xmlns:a16="http://schemas.microsoft.com/office/drawing/2014/main" id="{6C176D0A-2548-B789-5D97-8D9EA40381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F608CEE6-B961-BA0C-0E93-1844D7803FB2}"/>
              </a:ext>
            </a:extLst>
          </p:cNvPr>
          <p:cNvSpPr>
            <a:spLocks noGrp="1"/>
          </p:cNvSpPr>
          <p:nvPr>
            <p:ph idx="1"/>
          </p:nvPr>
        </p:nvSpPr>
        <p:spPr>
          <a:xfrm>
            <a:off x="1198181" y="3514855"/>
            <a:ext cx="9792469" cy="2606545"/>
          </a:xfrm>
        </p:spPr>
        <p:txBody>
          <a:bodyPr anchor="t">
            <a:normAutofit/>
          </a:bodyPr>
          <a:lstStyle/>
          <a:p>
            <a:r>
              <a:rPr lang="en-US" sz="2000" dirty="0"/>
              <a:t>Player data comes from </a:t>
            </a:r>
            <a:r>
              <a:rPr lang="en-US" sz="2000" dirty="0">
                <a:hlinkClick r:id="rId4"/>
              </a:rPr>
              <a:t>basketball-reference.com</a:t>
            </a:r>
            <a:endParaRPr lang="en-US" sz="2000" dirty="0"/>
          </a:p>
          <a:p>
            <a:pPr lvl="1"/>
            <a:r>
              <a:rPr lang="en-US" sz="2000" dirty="0"/>
              <a:t>Data was taken from each player’s most recent season</a:t>
            </a:r>
          </a:p>
          <a:p>
            <a:pPr lvl="1"/>
            <a:endParaRPr lang="en-US" sz="2000" dirty="0"/>
          </a:p>
          <a:p>
            <a:r>
              <a:rPr lang="en-US" sz="2000" dirty="0"/>
              <a:t>Caveats:</a:t>
            </a:r>
          </a:p>
          <a:p>
            <a:pPr lvl="1"/>
            <a:r>
              <a:rPr lang="en-US" sz="2000" dirty="0"/>
              <a:t>Players who did not play the most recent full season in 2021-22 had their stats taken from their most recent season played</a:t>
            </a:r>
          </a:p>
          <a:p>
            <a:pPr lvl="1"/>
            <a:endParaRPr lang="en-US" sz="2000" dirty="0"/>
          </a:p>
        </p:txBody>
      </p:sp>
    </p:spTree>
    <p:extLst>
      <p:ext uri="{BB962C8B-B14F-4D97-AF65-F5344CB8AC3E}">
        <p14:creationId xmlns:p14="http://schemas.microsoft.com/office/powerpoint/2010/main" val="260834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7D44-2CAF-724B-7B40-6903F4D8EE12}"/>
              </a:ext>
            </a:extLst>
          </p:cNvPr>
          <p:cNvSpPr>
            <a:spLocks noGrp="1"/>
          </p:cNvSpPr>
          <p:nvPr>
            <p:ph type="title"/>
          </p:nvPr>
        </p:nvSpPr>
        <p:spPr>
          <a:xfrm>
            <a:off x="648929" y="629266"/>
            <a:ext cx="3505495" cy="1622321"/>
          </a:xfrm>
        </p:spPr>
        <p:txBody>
          <a:bodyPr>
            <a:normAutofit/>
          </a:bodyPr>
          <a:lstStyle/>
          <a:p>
            <a:r>
              <a:rPr lang="en-US" sz="3700"/>
              <a:t>2. Keeping Relevant Players</a:t>
            </a:r>
          </a:p>
        </p:txBody>
      </p:sp>
      <p:sp>
        <p:nvSpPr>
          <p:cNvPr id="3" name="Content Placeholder 2">
            <a:extLst>
              <a:ext uri="{FF2B5EF4-FFF2-40B4-BE49-F238E27FC236}">
                <a16:creationId xmlns:a16="http://schemas.microsoft.com/office/drawing/2014/main" id="{E8C453EE-9B05-3611-59AC-A87E95901FF1}"/>
              </a:ext>
            </a:extLst>
          </p:cNvPr>
          <p:cNvSpPr>
            <a:spLocks noGrp="1"/>
          </p:cNvSpPr>
          <p:nvPr>
            <p:ph idx="1"/>
          </p:nvPr>
        </p:nvSpPr>
        <p:spPr>
          <a:xfrm>
            <a:off x="648931" y="2438400"/>
            <a:ext cx="3505494" cy="3785419"/>
          </a:xfrm>
        </p:spPr>
        <p:txBody>
          <a:bodyPr>
            <a:normAutofit/>
          </a:bodyPr>
          <a:lstStyle/>
          <a:p>
            <a:r>
              <a:rPr lang="en-US" sz="1700" dirty="0"/>
              <a:t>In the NBA many players only come in to fill spots for a few games, and are not regular season-long players</a:t>
            </a:r>
          </a:p>
          <a:p>
            <a:endParaRPr lang="en-US" sz="1700" dirty="0"/>
          </a:p>
          <a:p>
            <a:r>
              <a:rPr lang="en-US" sz="1700" dirty="0"/>
              <a:t>Players with &lt;15 games in the previous season were removed</a:t>
            </a:r>
          </a:p>
          <a:p>
            <a:pPr lvl="1"/>
            <a:r>
              <a:rPr lang="en-US" sz="1700" dirty="0"/>
              <a:t>***Unless that player started 5+ games, meaning it was a good player who got injured, and is expected to be a regular player in the upcoming year</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6DA9E1-D172-E853-FA52-C31618F25426}"/>
              </a:ext>
            </a:extLst>
          </p:cNvPr>
          <p:cNvPicPr>
            <a:picLocks noChangeAspect="1"/>
          </p:cNvPicPr>
          <p:nvPr/>
        </p:nvPicPr>
        <p:blipFill>
          <a:blip r:embed="rId2"/>
          <a:stretch>
            <a:fillRect/>
          </a:stretch>
        </p:blipFill>
        <p:spPr>
          <a:xfrm>
            <a:off x="5453571" y="1510111"/>
            <a:ext cx="6089498" cy="3834532"/>
          </a:xfrm>
          <a:prstGeom prst="rect">
            <a:avLst/>
          </a:prstGeom>
        </p:spPr>
      </p:pic>
      <p:sp>
        <p:nvSpPr>
          <p:cNvPr id="6" name="Rectangle 5">
            <a:extLst>
              <a:ext uri="{FF2B5EF4-FFF2-40B4-BE49-F238E27FC236}">
                <a16:creationId xmlns:a16="http://schemas.microsoft.com/office/drawing/2014/main" id="{4E42722B-66BB-CEFE-B43D-6F9C4E3CAFE7}"/>
              </a:ext>
            </a:extLst>
          </p:cNvPr>
          <p:cNvSpPr/>
          <p:nvPr/>
        </p:nvSpPr>
        <p:spPr>
          <a:xfrm>
            <a:off x="5923280" y="2103120"/>
            <a:ext cx="1300480" cy="28854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33D4460-ADC0-AE00-A24F-7F1CD67EC5CA}"/>
              </a:ext>
            </a:extLst>
          </p:cNvPr>
          <p:cNvCxnSpPr/>
          <p:nvPr/>
        </p:nvCxnSpPr>
        <p:spPr>
          <a:xfrm flipV="1">
            <a:off x="3688080" y="3891280"/>
            <a:ext cx="2153920" cy="101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76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2F6DD-5925-A788-1062-CDED693A8A44}"/>
              </a:ext>
            </a:extLst>
          </p:cNvPr>
          <p:cNvSpPr>
            <a:spLocks noGrp="1"/>
          </p:cNvSpPr>
          <p:nvPr>
            <p:ph type="title"/>
          </p:nvPr>
        </p:nvSpPr>
        <p:spPr>
          <a:xfrm>
            <a:off x="1198181" y="2057044"/>
            <a:ext cx="9792469" cy="1293788"/>
          </a:xfrm>
        </p:spPr>
        <p:txBody>
          <a:bodyPr anchor="ctr">
            <a:normAutofit/>
          </a:bodyPr>
          <a:lstStyle/>
          <a:p>
            <a:pPr algn="ctr"/>
            <a:r>
              <a:rPr lang="en-US" sz="4000"/>
              <a:t>3. Rookies</a:t>
            </a:r>
          </a:p>
        </p:txBody>
      </p:sp>
      <p:pic>
        <p:nvPicPr>
          <p:cNvPr id="18" name="Graphic 17" descr="Body Builder">
            <a:extLst>
              <a:ext uri="{FF2B5EF4-FFF2-40B4-BE49-F238E27FC236}">
                <a16:creationId xmlns:a16="http://schemas.microsoft.com/office/drawing/2014/main" id="{4C7C4B42-D548-8491-3258-624206C404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F608CEE6-B961-BA0C-0E93-1844D7803FB2}"/>
              </a:ext>
            </a:extLst>
          </p:cNvPr>
          <p:cNvSpPr>
            <a:spLocks noGrp="1"/>
          </p:cNvSpPr>
          <p:nvPr>
            <p:ph idx="1"/>
          </p:nvPr>
        </p:nvSpPr>
        <p:spPr>
          <a:xfrm>
            <a:off x="1198181" y="3514855"/>
            <a:ext cx="9792469" cy="2606545"/>
          </a:xfrm>
        </p:spPr>
        <p:txBody>
          <a:bodyPr anchor="t">
            <a:normAutofit/>
          </a:bodyPr>
          <a:lstStyle/>
          <a:p>
            <a:r>
              <a:rPr lang="en-US" sz="2000" dirty="0"/>
              <a:t>Rookies needed to be accounted for in some way, since many rookies can have a significant impact, but rookies do not have any previous seasons’ stats to utilize</a:t>
            </a:r>
          </a:p>
          <a:p>
            <a:pPr lvl="1"/>
            <a:endParaRPr lang="en-US" sz="2000" dirty="0"/>
          </a:p>
          <a:p>
            <a:r>
              <a:rPr lang="en-US" sz="2000" dirty="0"/>
              <a:t>Rookie data was taken from each rookie’s “pro comparison” during that player’s rookie year (i.e. the player experts think that rookie will be most similar to)</a:t>
            </a:r>
          </a:p>
          <a:p>
            <a:pPr lvl="1"/>
            <a:r>
              <a:rPr lang="en-US" sz="2000" dirty="0">
                <a:hlinkClick r:id="rId4"/>
              </a:rPr>
              <a:t>bleacherreport.com</a:t>
            </a:r>
            <a:r>
              <a:rPr lang="en-US" sz="2000" dirty="0"/>
              <a:t> provides this analysis, data taken from basketball-reference.com</a:t>
            </a:r>
          </a:p>
          <a:p>
            <a:pPr lvl="1"/>
            <a:endParaRPr lang="en-US" sz="2000" dirty="0"/>
          </a:p>
        </p:txBody>
      </p:sp>
    </p:spTree>
    <p:extLst>
      <p:ext uri="{BB962C8B-B14F-4D97-AF65-F5344CB8AC3E}">
        <p14:creationId xmlns:p14="http://schemas.microsoft.com/office/powerpoint/2010/main" val="13427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61C14-261F-4E4C-A21E-F22C0905C6A9}"/>
              </a:ext>
            </a:extLst>
          </p:cNvPr>
          <p:cNvSpPr>
            <a:spLocks noGrp="1"/>
          </p:cNvSpPr>
          <p:nvPr>
            <p:ph type="title"/>
          </p:nvPr>
        </p:nvSpPr>
        <p:spPr>
          <a:xfrm>
            <a:off x="1198181" y="2057044"/>
            <a:ext cx="9792469" cy="1293788"/>
          </a:xfrm>
        </p:spPr>
        <p:txBody>
          <a:bodyPr anchor="ctr">
            <a:normAutofit/>
          </a:bodyPr>
          <a:lstStyle/>
          <a:p>
            <a:pPr algn="ctr"/>
            <a:r>
              <a:rPr lang="en-US" sz="4000"/>
              <a:t>4. Clustering</a:t>
            </a:r>
          </a:p>
        </p:txBody>
      </p:sp>
      <p:pic>
        <p:nvPicPr>
          <p:cNvPr id="18" name="Graphic 17" descr="Hierarchy">
            <a:extLst>
              <a:ext uri="{FF2B5EF4-FFF2-40B4-BE49-F238E27FC236}">
                <a16:creationId xmlns:a16="http://schemas.microsoft.com/office/drawing/2014/main" id="{7C30D655-3237-7380-53EF-8342FDFB72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DE8E00D7-A609-9ECC-737A-92C659222522}"/>
              </a:ext>
            </a:extLst>
          </p:cNvPr>
          <p:cNvSpPr>
            <a:spLocks noGrp="1"/>
          </p:cNvSpPr>
          <p:nvPr>
            <p:ph idx="1"/>
          </p:nvPr>
        </p:nvSpPr>
        <p:spPr>
          <a:xfrm>
            <a:off x="1198181" y="3514855"/>
            <a:ext cx="9792469" cy="2606545"/>
          </a:xfrm>
        </p:spPr>
        <p:txBody>
          <a:bodyPr anchor="t">
            <a:normAutofit/>
          </a:bodyPr>
          <a:lstStyle/>
          <a:p>
            <a:r>
              <a:rPr lang="en-US" sz="2000" dirty="0"/>
              <a:t>Two methods of clustering (grouping players by statistical performance) were used: hierarchical and k-means</a:t>
            </a:r>
          </a:p>
          <a:p>
            <a:endParaRPr lang="en-US" sz="2000" dirty="0"/>
          </a:p>
          <a:p>
            <a:r>
              <a:rPr lang="en-US" sz="2000" dirty="0"/>
              <a:t>The first round of clustering used season average Points, Rebounds, and Assists from </a:t>
            </a:r>
            <a:r>
              <a:rPr lang="en-US" sz="2000" dirty="0">
                <a:hlinkClick r:id="rId4"/>
              </a:rPr>
              <a:t>basketball-reference.com</a:t>
            </a:r>
            <a:endParaRPr lang="en-US" sz="2000" dirty="0"/>
          </a:p>
          <a:p>
            <a:pPr lvl="1"/>
            <a:r>
              <a:rPr lang="en-US" sz="2000" dirty="0"/>
              <a:t>These stats were used in the first pass as they are the most commonly referenced basic statistics</a:t>
            </a:r>
          </a:p>
        </p:txBody>
      </p:sp>
    </p:spTree>
    <p:extLst>
      <p:ext uri="{BB962C8B-B14F-4D97-AF65-F5344CB8AC3E}">
        <p14:creationId xmlns:p14="http://schemas.microsoft.com/office/powerpoint/2010/main" val="1788589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141</TotalTime>
  <Words>1904</Words>
  <Application>Microsoft Office PowerPoint</Application>
  <PresentationFormat>Widescreen</PresentationFormat>
  <Paragraphs>258</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Top NBA Teams by Depth</vt:lpstr>
      <vt:lpstr>Question At Hand</vt:lpstr>
      <vt:lpstr>Objective</vt:lpstr>
      <vt:lpstr>Defining: Team Depth</vt:lpstr>
      <vt:lpstr>Method: Cluster Analysis to Quantify Depth</vt:lpstr>
      <vt:lpstr>1. Get the data</vt:lpstr>
      <vt:lpstr>2. Keeping Relevant Players</vt:lpstr>
      <vt:lpstr>3. Rookies</vt:lpstr>
      <vt:lpstr>4. Clustering</vt:lpstr>
      <vt:lpstr>4. Clustering</vt:lpstr>
      <vt:lpstr>4. Clustering: Results</vt:lpstr>
      <vt:lpstr>4. Clustering: Takeaways</vt:lpstr>
      <vt:lpstr>Step 5. Pivoting Approach</vt:lpstr>
      <vt:lpstr>Step 6. Re-clustering</vt:lpstr>
      <vt:lpstr>Step 6. Re-clustering: Results</vt:lpstr>
      <vt:lpstr>Step 6. Re-Clustering: Takeaways</vt:lpstr>
      <vt:lpstr>7. Assigning Player Value</vt:lpstr>
      <vt:lpstr>8. Calculating Team Depth</vt:lpstr>
      <vt:lpstr>8. Calculating Team Depth</vt:lpstr>
      <vt:lpstr>8. Calculating Team Depth</vt:lpstr>
      <vt:lpstr>9. Model Accuracy</vt:lpstr>
      <vt:lpstr>9. Model Accuracy</vt:lpstr>
      <vt:lpstr>9. Model Accuracy</vt:lpstr>
      <vt:lpstr>10. Results</vt:lpstr>
      <vt:lpstr>10. Results</vt:lpstr>
      <vt:lpstr>11. Considerations: Data Caveats</vt:lpstr>
      <vt:lpstr>11. Considerations: Tweaking the Clusters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NBA Teams by Depth</dc:title>
  <dc:creator>Andy Edelman</dc:creator>
  <cp:lastModifiedBy>Andy Edelman</cp:lastModifiedBy>
  <cp:revision>20</cp:revision>
  <dcterms:created xsi:type="dcterms:W3CDTF">2022-10-21T14:07:52Z</dcterms:created>
  <dcterms:modified xsi:type="dcterms:W3CDTF">2022-10-21T16:29:48Z</dcterms:modified>
</cp:coreProperties>
</file>